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9"/>
  </p:notesMasterIdLst>
  <p:handoutMasterIdLst>
    <p:handoutMasterId r:id="rId60"/>
  </p:handoutMasterIdLst>
  <p:sldIdLst>
    <p:sldId id="256" r:id="rId2"/>
    <p:sldId id="359" r:id="rId3"/>
    <p:sldId id="258" r:id="rId4"/>
    <p:sldId id="259" r:id="rId5"/>
    <p:sldId id="276" r:id="rId6"/>
    <p:sldId id="355" r:id="rId7"/>
    <p:sldId id="360" r:id="rId8"/>
    <p:sldId id="266" r:id="rId9"/>
    <p:sldId id="358" r:id="rId10"/>
    <p:sldId id="349" r:id="rId11"/>
    <p:sldId id="357" r:id="rId12"/>
    <p:sldId id="268" r:id="rId13"/>
    <p:sldId id="269" r:id="rId14"/>
    <p:sldId id="267" r:id="rId15"/>
    <p:sldId id="356" r:id="rId16"/>
    <p:sldId id="271" r:id="rId17"/>
    <p:sldId id="272" r:id="rId18"/>
    <p:sldId id="273" r:id="rId19"/>
    <p:sldId id="275" r:id="rId20"/>
    <p:sldId id="278" r:id="rId21"/>
    <p:sldId id="277" r:id="rId22"/>
    <p:sldId id="262" r:id="rId23"/>
    <p:sldId id="279" r:id="rId24"/>
    <p:sldId id="280" r:id="rId25"/>
    <p:sldId id="281" r:id="rId26"/>
    <p:sldId id="282" r:id="rId27"/>
    <p:sldId id="283" r:id="rId28"/>
    <p:sldId id="285" r:id="rId29"/>
    <p:sldId id="286" r:id="rId30"/>
    <p:sldId id="296" r:id="rId31"/>
    <p:sldId id="284" r:id="rId32"/>
    <p:sldId id="289" r:id="rId33"/>
    <p:sldId id="288" r:id="rId34"/>
    <p:sldId id="290" r:id="rId35"/>
    <p:sldId id="291" r:id="rId36"/>
    <p:sldId id="295" r:id="rId37"/>
    <p:sldId id="294" r:id="rId38"/>
    <p:sldId id="347" r:id="rId39"/>
    <p:sldId id="348" r:id="rId40"/>
    <p:sldId id="292" r:id="rId41"/>
    <p:sldId id="304" r:id="rId42"/>
    <p:sldId id="305" r:id="rId43"/>
    <p:sldId id="306" r:id="rId44"/>
    <p:sldId id="309" r:id="rId45"/>
    <p:sldId id="321" r:id="rId46"/>
    <p:sldId id="320" r:id="rId47"/>
    <p:sldId id="353" r:id="rId48"/>
    <p:sldId id="328" r:id="rId49"/>
    <p:sldId id="323" r:id="rId50"/>
    <p:sldId id="326" r:id="rId51"/>
    <p:sldId id="322" r:id="rId52"/>
    <p:sldId id="327" r:id="rId53"/>
    <p:sldId id="333" r:id="rId54"/>
    <p:sldId id="335" r:id="rId55"/>
    <p:sldId id="336" r:id="rId56"/>
    <p:sldId id="341" r:id="rId57"/>
    <p:sldId id="361" r:id="rId5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8" autoAdjust="0"/>
    <p:restoredTop sz="94660"/>
  </p:normalViewPr>
  <p:slideViewPr>
    <p:cSldViewPr>
      <p:cViewPr varScale="1">
        <p:scale>
          <a:sx n="74" d="100"/>
          <a:sy n="74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53F65DD-2ABB-43E1-A42D-D36C7A3866CE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39B26E5-6F80-42C3-ABAB-6EFFDFA81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F6474FC-FD06-41BA-9A28-970111C38699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8F30DD0-2665-48A0-83C6-88A677C393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30DD0-2665-48A0-83C6-88A677C393F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8EAC16-9A87-4625-9BCB-6F6213D7704C}" type="datetimeFigureOut">
              <a:rPr lang="en-US" smtClean="0"/>
              <a:pPr/>
              <a:t>8/15/2012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83C55C-9BE8-455E-B45D-0CA7B79CC4AE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9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3.jpe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1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0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2.jpeg"/><Relationship Id="rId4" Type="http://schemas.openxmlformats.org/officeDocument/2006/relationships/image" Target="../media/image5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5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42.jpeg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42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42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4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8600"/>
            <a:ext cx="7924800" cy="3200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900" dirty="0" smtClean="0"/>
              <a:t>AN INTRODUCTION TO MICROLEPIDOPTERA:</a:t>
            </a:r>
            <a:br>
              <a:rPr lang="en-US" sz="4900" dirty="0" smtClean="0"/>
            </a:br>
            <a:r>
              <a:rPr lang="en-US" sz="3100" dirty="0" smtClean="0"/>
              <a:t>Phylogeny, Classification, </a:t>
            </a:r>
            <a:br>
              <a:rPr lang="en-US" sz="3100" dirty="0" smtClean="0"/>
            </a:br>
            <a:r>
              <a:rPr lang="en-US" sz="3100" dirty="0" smtClean="0"/>
              <a:t>Diversity, and Morphology</a:t>
            </a:r>
            <a:br>
              <a:rPr lang="en-US" sz="3100" dirty="0" smtClean="0"/>
            </a:br>
            <a:r>
              <a:rPr lang="en-US" sz="2700" dirty="0" smtClean="0">
                <a:solidFill>
                  <a:srgbClr val="FFFF00"/>
                </a:solidFill>
              </a:rPr>
              <a:t>(gag me with a spoon)</a:t>
            </a:r>
            <a:r>
              <a:rPr lang="en-US" sz="3100" dirty="0" smtClean="0"/>
              <a:t/>
            </a:r>
            <a:br>
              <a:rPr lang="en-US" sz="3100" dirty="0" smtClean="0"/>
            </a:br>
            <a:endParaRPr lang="en-US" sz="3100" dirty="0">
              <a:solidFill>
                <a:srgbClr val="FFFF00"/>
              </a:solidFill>
            </a:endParaRPr>
          </a:p>
        </p:txBody>
      </p:sp>
      <p:pic>
        <p:nvPicPr>
          <p:cNvPr id="4" name="Picture 5" descr="C:\Documents and Settings\User\My Documents\My Pictures\probosc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581400" y="3810000"/>
            <a:ext cx="1981200" cy="2051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133600" y="171361"/>
            <a:ext cx="5105400" cy="6458039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750675">
            <a:off x="5062764" y="274742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41910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1 family with 121 described species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smtClean="0"/>
              <a:t>Tiny diurnal moths, 10 mm or less, resembling </a:t>
            </a:r>
            <a:r>
              <a:rPr lang="en-US" sz="2400" dirty="0" err="1" smtClean="0"/>
              <a:t>caddisflies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Fuzzy head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Metallic colored </a:t>
            </a:r>
            <a:r>
              <a:rPr lang="en-US" sz="2400" dirty="0" smtClean="0"/>
              <a:t>wings (</a:t>
            </a:r>
            <a:r>
              <a:rPr lang="en-US" sz="2400" dirty="0" smtClean="0">
                <a:solidFill>
                  <a:srgbClr val="FF0000"/>
                </a:solidFill>
              </a:rPr>
              <a:t>with scales!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b="1" dirty="0" smtClean="0"/>
              <a:t>	</a:t>
            </a:r>
            <a:r>
              <a:rPr lang="en-US" sz="2400" dirty="0" smtClean="0"/>
              <a:t>Larvae feed on liverworts, decomposing angiosperms, and fungal </a:t>
            </a:r>
            <a:r>
              <a:rPr lang="en-US" sz="2400" dirty="0" err="1" smtClean="0"/>
              <a:t>hyphae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Adults have mandibles (!) and  feed on spores and pollen</a:t>
            </a:r>
          </a:p>
          <a:p>
            <a:pPr>
              <a:buNone/>
            </a:pPr>
            <a:endParaRPr lang="en-US" sz="2000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121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121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4068763" y="3267074"/>
            <a:ext cx="2560637" cy="1609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121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/>
              <a:t>Strongly asymmetrical mandibles, short labial </a:t>
            </a:r>
            <a:r>
              <a:rPr lang="en-US" dirty="0" err="1" smtClean="0"/>
              <a:t>palpi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068763" y="3267074"/>
            <a:ext cx="2560637" cy="1609725"/>
          </a:xfrm>
          <a:prstGeom prst="rect">
            <a:avLst/>
          </a:prstGeom>
          <a:noFill/>
        </p:spPr>
      </p:pic>
      <p:pic>
        <p:nvPicPr>
          <p:cNvPr id="10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Micropterigidae</a:t>
            </a:r>
            <a:r>
              <a:rPr lang="en-US" dirty="0" smtClean="0"/>
              <a:t> (</a:t>
            </a:r>
            <a:r>
              <a:rPr lang="en-US" dirty="0" err="1" smtClean="0"/>
              <a:t>Zeugloptera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1 family with 121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/>
              <a:t>Strongly asymmetrical mandibles, short labial </a:t>
            </a:r>
            <a:r>
              <a:rPr lang="en-US" dirty="0" err="1" smtClean="0"/>
              <a:t>palpi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Scaled wings!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7175" y="5105400"/>
            <a:ext cx="20344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2119" y="3276600"/>
            <a:ext cx="2009481" cy="150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3324" y="1524000"/>
            <a:ext cx="2028276" cy="14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068763" y="3267074"/>
            <a:ext cx="2560637" cy="1609725"/>
          </a:xfrm>
          <a:prstGeom prst="rect">
            <a:avLst/>
          </a:prstGeom>
          <a:noFill/>
        </p:spPr>
      </p:pic>
      <p:pic>
        <p:nvPicPr>
          <p:cNvPr id="10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10668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85800" y="1219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24 described species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/>
              <a:t>	Tiny moths, 10 mm or less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Fuzzy head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Metallic colored wings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Larvae are leaf-miners, primarily in </a:t>
            </a:r>
            <a:r>
              <a:rPr lang="en-US" sz="2000" dirty="0" err="1" smtClean="0"/>
              <a:t>Fagaceae</a:t>
            </a:r>
            <a:endParaRPr lang="en-US" sz="2000" dirty="0" smtClean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24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572000"/>
          </a:xfrm>
        </p:spPr>
        <p:txBody>
          <a:bodyPr/>
          <a:lstStyle/>
          <a:p>
            <a:r>
              <a:rPr lang="en-US" dirty="0" smtClean="0"/>
              <a:t>1 family with 24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62401" y="2895600"/>
            <a:ext cx="2560637" cy="1609725"/>
          </a:xfrm>
          <a:prstGeom prst="rect">
            <a:avLst/>
          </a:prstGeom>
          <a:noFill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8862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Microlepidoptera</a:t>
            </a:r>
            <a:r>
              <a:rPr lang="en-US" dirty="0" smtClean="0"/>
              <a:t> – a category of convenience (not all are small).</a:t>
            </a:r>
          </a:p>
          <a:p>
            <a:r>
              <a:rPr lang="en-US" dirty="0" smtClean="0"/>
              <a:t>Approximately 30% of the order (described, that is).</a:t>
            </a:r>
          </a:p>
          <a:p>
            <a:r>
              <a:rPr lang="en-US" dirty="0" smtClean="0"/>
              <a:t>Majority of the fundamental developments or innovations characteristic of the order take place within </a:t>
            </a:r>
            <a:r>
              <a:rPr lang="en-US" dirty="0" err="1" smtClean="0"/>
              <a:t>Microlepidoptera</a:t>
            </a:r>
            <a:r>
              <a:rPr lang="en-US" dirty="0" smtClean="0"/>
              <a:t>.</a:t>
            </a:r>
          </a:p>
          <a:p>
            <a:r>
              <a:rPr lang="en-US" dirty="0" smtClean="0"/>
              <a:t>Phylogeny is poorly understood (but its getting better).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52400"/>
            <a:ext cx="3596472" cy="261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Eriocraniidae</a:t>
            </a:r>
            <a:r>
              <a:rPr lang="en-US" dirty="0" smtClean="0"/>
              <a:t> (</a:t>
            </a:r>
            <a:r>
              <a:rPr lang="en-US" dirty="0" err="1" smtClean="0"/>
              <a:t>Glossata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7338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1 family with 24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Sucking mouthparts – non-functional mandibles, </a:t>
            </a:r>
            <a:r>
              <a:rPr lang="en-US" dirty="0" err="1" smtClean="0">
                <a:solidFill>
                  <a:srgbClr val="FF0000"/>
                </a:solidFill>
              </a:rPr>
              <a:t>galea</a:t>
            </a:r>
            <a:r>
              <a:rPr lang="en-US" dirty="0" smtClean="0">
                <a:solidFill>
                  <a:srgbClr val="FF0000"/>
                </a:solidFill>
              </a:rPr>
              <a:t> forming proboscis!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62401" y="2895600"/>
            <a:ext cx="2560637" cy="1609725"/>
          </a:xfrm>
          <a:prstGeom prst="rect">
            <a:avLst/>
          </a:prstGeom>
          <a:noFill/>
        </p:spPr>
      </p:pic>
      <p:pic>
        <p:nvPicPr>
          <p:cNvPr id="3076" name="Picture 4" descr="C:\Documents and Settings\User\My Documents\My Pictures\homoneur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267200" y="1752600"/>
            <a:ext cx="2487613" cy="124301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524000"/>
            <a:ext cx="1752600" cy="142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3276600"/>
            <a:ext cx="1752600" cy="137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4972049"/>
            <a:ext cx="17526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 descr="C:\Documents and Settings\User\My Documents\My Pictures\probosci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4495800" y="4564852"/>
            <a:ext cx="1981200" cy="2051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19050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490005">
            <a:off x="2501158" y="1424235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Wingspan up to 25 cm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Adults crepuscular/nocturnal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As many as 30,000 eggs “broadcast” by female in flight</a:t>
            </a:r>
          </a:p>
          <a:p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2" descr="C:\Documents and Settings\User\My Documents\My Pictures\hep_w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591624"/>
            <a:ext cx="1828800" cy="176117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Exoporian</a:t>
            </a:r>
            <a:r>
              <a:rPr lang="en-US" dirty="0" smtClean="0">
                <a:solidFill>
                  <a:srgbClr val="FF0000"/>
                </a:solidFill>
              </a:rPr>
              <a:t> female reproductive system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2" descr="C:\Documents and Settings\User\My Documents\My Pictures\hep_w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591624"/>
            <a:ext cx="1828800" cy="176117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Documents and Settings\User\My Documents\My Pictures\exopo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3999602" y="3200395"/>
            <a:ext cx="2324998" cy="2209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User\My Documents\My Pictures\exop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999602" y="3200400"/>
            <a:ext cx="2324998" cy="220980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Hepialoidea</a:t>
            </a:r>
            <a:r>
              <a:rPr lang="en-US" dirty="0" smtClean="0"/>
              <a:t> (</a:t>
            </a:r>
            <a:r>
              <a:rPr lang="en-US" dirty="0" err="1" smtClean="0"/>
              <a:t>Exoporia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500 described species</a:t>
            </a:r>
          </a:p>
          <a:p>
            <a:r>
              <a:rPr lang="en-US" dirty="0" err="1" smtClean="0"/>
              <a:t>Homoneurous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jugate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Exoporian</a:t>
            </a:r>
            <a:r>
              <a:rPr lang="en-US" dirty="0" smtClean="0">
                <a:solidFill>
                  <a:srgbClr val="FF0000"/>
                </a:solidFill>
              </a:rPr>
              <a:t> female reproductive system</a:t>
            </a:r>
          </a:p>
          <a:p>
            <a:r>
              <a:rPr lang="en-US" dirty="0" smtClean="0"/>
              <a:t>Mouthparts reduced – proboscis short or absent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C:\Documents and Settings\User\My Documents\My Pictures\hep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591624"/>
            <a:ext cx="1828800" cy="1761176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3200400"/>
            <a:ext cx="219807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5074920"/>
            <a:ext cx="2209800" cy="132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4600" y="1524000"/>
            <a:ext cx="217565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22098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295400" y="22860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Incurvarioidea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Monotrysia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err="1" smtClean="0">
                <a:solidFill>
                  <a:schemeClr val="accent1"/>
                </a:solidFill>
              </a:rPr>
              <a:t>Heliozelidae</a:t>
            </a:r>
            <a:r>
              <a:rPr lang="en-US" sz="2000" dirty="0" smtClean="0"/>
              <a:t>, </a:t>
            </a:r>
            <a:r>
              <a:rPr lang="en-US" sz="2000" dirty="0" err="1" smtClean="0"/>
              <a:t>Adelidae</a:t>
            </a:r>
            <a:r>
              <a:rPr lang="en-US" sz="2000" dirty="0" smtClean="0"/>
              <a:t> (fairy moths), </a:t>
            </a:r>
            <a:r>
              <a:rPr lang="en-US" sz="2000" dirty="0" err="1" smtClean="0">
                <a:solidFill>
                  <a:schemeClr val="accent1"/>
                </a:solidFill>
              </a:rPr>
              <a:t>Prodoxidae</a:t>
            </a:r>
            <a:r>
              <a:rPr lang="en-US" sz="2000" dirty="0" smtClean="0"/>
              <a:t> (yucca moths), </a:t>
            </a:r>
            <a:r>
              <a:rPr lang="en-US" sz="2000" dirty="0" err="1" smtClean="0"/>
              <a:t>Cecidosidae</a:t>
            </a:r>
            <a:r>
              <a:rPr lang="en-US" sz="2000" dirty="0" smtClean="0"/>
              <a:t>, </a:t>
            </a:r>
            <a:r>
              <a:rPr lang="en-US" sz="2000" dirty="0" err="1" smtClean="0"/>
              <a:t>Incurvariidae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Small to tiny moths, forewing length 1.7-16 mm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C:\Documents and Settings\User\My Documents\My Pictures\prodox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114800" y="1600199"/>
            <a:ext cx="2209800" cy="152915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Heteroneurous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venation; </a:t>
            </a:r>
            <a:r>
              <a:rPr lang="en-US" dirty="0" err="1" smtClean="0">
                <a:solidFill>
                  <a:srgbClr val="FF0000"/>
                </a:solidFill>
              </a:rPr>
              <a:t>frenate</a:t>
            </a:r>
            <a:r>
              <a:rPr lang="en-US" dirty="0" smtClean="0">
                <a:solidFill>
                  <a:srgbClr val="FF0000"/>
                </a:solidFill>
              </a:rPr>
              <a:t> wing coupling!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Incurvarioidea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(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Heteroneura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Monotrysia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840163" y="3114674"/>
            <a:ext cx="2560637" cy="1609725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C:\Documents and Settings\User\My Documents\My Pictures\prodox_w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114800" y="1600199"/>
            <a:ext cx="2209800" cy="152915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Incurvarioidea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Monotrysia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Heteroneurous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venation; </a:t>
            </a:r>
            <a:r>
              <a:rPr lang="en-US" dirty="0" err="1" smtClean="0">
                <a:solidFill>
                  <a:srgbClr val="FF0000"/>
                </a:solidFill>
              </a:rPr>
              <a:t>frenate</a:t>
            </a:r>
            <a:r>
              <a:rPr lang="en-US" dirty="0" smtClean="0">
                <a:solidFill>
                  <a:srgbClr val="FF0000"/>
                </a:solidFill>
              </a:rPr>
              <a:t> wing coupling!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 female reproductive system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68880"/>
            <a:ext cx="8229600" cy="3779520"/>
          </a:xfrm>
        </p:spPr>
        <p:txBody>
          <a:bodyPr/>
          <a:lstStyle/>
          <a:p>
            <a:r>
              <a:rPr lang="en-US" dirty="0" smtClean="0"/>
              <a:t>Briefly summarize classification based on phylogeny from </a:t>
            </a:r>
            <a:r>
              <a:rPr lang="en-US" dirty="0" err="1" smtClean="0"/>
              <a:t>Kristensen</a:t>
            </a:r>
            <a:r>
              <a:rPr lang="en-US" dirty="0" smtClean="0"/>
              <a:t> (1998, 2007), with a few minor modifications.</a:t>
            </a:r>
          </a:p>
          <a:p>
            <a:r>
              <a:rPr lang="en-US" dirty="0" smtClean="0"/>
              <a:t>Briefly discuss major lineages and morphological  developments that define them (from </a:t>
            </a:r>
            <a:r>
              <a:rPr lang="en-US" dirty="0" err="1" smtClean="0"/>
              <a:t>Zeugloptera</a:t>
            </a:r>
            <a:r>
              <a:rPr lang="en-US" dirty="0" smtClean="0"/>
              <a:t> to </a:t>
            </a:r>
            <a:r>
              <a:rPr lang="en-US" dirty="0" err="1" smtClean="0"/>
              <a:t>Obtectomera</a:t>
            </a:r>
            <a:r>
              <a:rPr lang="en-US" dirty="0" smtClean="0"/>
              <a:t>); focus on wings (venation and coupling), female reproductive system, and mouthparts. </a:t>
            </a:r>
            <a:r>
              <a:rPr lang="en-US" dirty="0" smtClean="0">
                <a:solidFill>
                  <a:srgbClr val="C00000"/>
                </a:solidFill>
              </a:rPr>
              <a:t>Major innovations in red!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Documents and Settings\User\My Documents\My Pictures\montyrs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840163" y="3114674"/>
            <a:ext cx="2560637" cy="1609725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9870" y="1641021"/>
            <a:ext cx="2183130" cy="155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C:\Documents and Settings\User\My Documents\My Pictures\prodox_w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114800" y="1600199"/>
            <a:ext cx="2209800" cy="152915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2274" y="3429000"/>
            <a:ext cx="217452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30837" y="5105400"/>
            <a:ext cx="21559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Incurvarioidea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Monotrysia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5 families with ca. 410 described species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Heteroneurous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venation; </a:t>
            </a:r>
            <a:r>
              <a:rPr lang="en-US" dirty="0" err="1" smtClean="0">
                <a:solidFill>
                  <a:srgbClr val="FF0000"/>
                </a:solidFill>
              </a:rPr>
              <a:t>frenate</a:t>
            </a:r>
            <a:r>
              <a:rPr lang="en-US" dirty="0" smtClean="0">
                <a:solidFill>
                  <a:srgbClr val="FF0000"/>
                </a:solidFill>
              </a:rPr>
              <a:t> wing coupling!</a:t>
            </a:r>
          </a:p>
          <a:p>
            <a:r>
              <a:rPr lang="en-US" dirty="0" err="1" smtClean="0"/>
              <a:t>Monotrysian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Mouthparts reduced – proboscis short or absent</a:t>
            </a:r>
          </a:p>
          <a:p>
            <a:pPr>
              <a:buNone/>
            </a:pPr>
            <a:r>
              <a:rPr lang="en-US" dirty="0" smtClean="0"/>
              <a:t>	(but wild in yucca moths)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r>
              <a:rPr lang="en-US" dirty="0" err="1" smtClean="0"/>
              <a:t>Incurvariidae</a:t>
            </a:r>
            <a:r>
              <a:rPr lang="en-US" dirty="0" smtClean="0"/>
              <a:t> – yucca moths</a:t>
            </a:r>
            <a:endParaRPr lang="en-US" dirty="0"/>
          </a:p>
        </p:txBody>
      </p:sp>
      <p:pic>
        <p:nvPicPr>
          <p:cNvPr id="4098" name="Picture 2" descr="C:\Documents and Settings\User\My Documents\My Pictures\yucc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512341" y="1935163"/>
            <a:ext cx="4119318" cy="4389437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786563" y="1900238"/>
            <a:ext cx="20574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057400"/>
            <a:ext cx="23336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4191000"/>
            <a:ext cx="22479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4191000"/>
            <a:ext cx="1905000" cy="1295400"/>
          </a:xfrm>
          <a:prstGeom prst="rect">
            <a:avLst/>
          </a:prstGeom>
        </p:spPr>
        <p:txBody>
          <a:bodyPr vert="horz" lIns="0" rIns="0" bIns="0" anchor="b">
            <a:normAutofit fontScale="4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Yuccas and</a:t>
            </a:r>
            <a:r>
              <a:rPr kumimoji="0" lang="en-US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yucca moths – a classic tale of </a:t>
            </a:r>
            <a:r>
              <a:rPr kumimoji="0" lang="en-US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mutualism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5908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981200" y="3124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2672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err="1" smtClean="0">
                <a:solidFill>
                  <a:schemeClr val="accent1"/>
                </a:solidFill>
              </a:rPr>
              <a:t>Tineidae</a:t>
            </a:r>
            <a:r>
              <a:rPr lang="en-US" sz="2000" dirty="0" smtClean="0"/>
              <a:t> (</a:t>
            </a:r>
            <a:r>
              <a:rPr lang="en-US" sz="2000" dirty="0" smtClean="0"/>
              <a:t>clothes </a:t>
            </a:r>
            <a:r>
              <a:rPr lang="en-US" sz="2000" dirty="0" smtClean="0"/>
              <a:t>moths), </a:t>
            </a:r>
            <a:r>
              <a:rPr lang="en-US" sz="2000" dirty="0" err="1" smtClean="0"/>
              <a:t>Eriocottidae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chemeClr val="accent1"/>
                </a:solidFill>
              </a:rPr>
              <a:t>Psychidae</a:t>
            </a: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en-US" sz="2000" dirty="0" smtClean="0"/>
              <a:t>(bagworms</a:t>
            </a:r>
            <a:r>
              <a:rPr lang="en-US" sz="2000" dirty="0" smtClean="0"/>
              <a:t>).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The most primitive </a:t>
            </a:r>
            <a:r>
              <a:rPr lang="en-US" sz="2000" dirty="0" err="1" smtClean="0"/>
              <a:t>ditrysians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29464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4800600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tine_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19600" y="1371600"/>
            <a:ext cx="1862367" cy="16764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29464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4800600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tine_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19600" y="1371600"/>
            <a:ext cx="1862367" cy="16764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757613" y="28936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Ditrysian</a:t>
            </a:r>
            <a:r>
              <a:rPr lang="en-US" dirty="0" smtClean="0">
                <a:solidFill>
                  <a:srgbClr val="FF0000"/>
                </a:solidFill>
              </a:rPr>
              <a:t>  female reproductive system!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29464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4800600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tine_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419600" y="1371600"/>
            <a:ext cx="1862367" cy="16764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Tineiodea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757613" y="28936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3 families with ca. 3,700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Ditrysian</a:t>
            </a:r>
            <a:r>
              <a:rPr lang="en-US" dirty="0" smtClean="0">
                <a:solidFill>
                  <a:srgbClr val="FF0000"/>
                </a:solidFill>
              </a:rPr>
              <a:t>  female reproductive system!</a:t>
            </a:r>
          </a:p>
          <a:p>
            <a:r>
              <a:rPr lang="en-US" dirty="0" smtClean="0"/>
              <a:t>Mouthparts well developed – proboscis reduced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8" name="Picture 4" descr="C:\Documents and Settings\User\My Documents\My Pictures\tine_mout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279900" y="4648200"/>
            <a:ext cx="2120900" cy="1901825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1600200"/>
            <a:ext cx="2156979" cy="13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2946400"/>
            <a:ext cx="21336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05600" y="4800600"/>
            <a:ext cx="21717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743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3124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Gracillarioidea</a:t>
            </a:r>
            <a:r>
              <a:rPr lang="en-US" sz="4000" dirty="0" smtClean="0"/>
              <a:t> (</a:t>
            </a:r>
            <a:r>
              <a:rPr lang="en-US" sz="4000" dirty="0" err="1" smtClean="0"/>
              <a:t>Heteroneura</a:t>
            </a:r>
            <a:r>
              <a:rPr lang="en-US" sz="4000" dirty="0" smtClean="0"/>
              <a:t> - </a:t>
            </a:r>
            <a:r>
              <a:rPr lang="en-US" sz="4000" dirty="0" err="1" smtClean="0"/>
              <a:t>Ditrysia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962275"/>
            <a:ext cx="24860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48006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391099"/>
            <a:ext cx="2362200" cy="1352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76400"/>
            <a:ext cx="4114800" cy="438912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en-US" sz="2600" noProof="0" dirty="0" smtClean="0"/>
              <a:t>3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families with ca. 2,200 described species (mostly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Gracillariidae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Heteroneurous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venation;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renate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wing coupling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Ditrysian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female reproductive system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Mouthparts well developed;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labial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palpi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often with lateral bristles (also present in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Tineidae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8956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3124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ylo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1905001" y="-1"/>
            <a:ext cx="4869579" cy="68580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1371600"/>
            <a:ext cx="2057400" cy="609600"/>
          </a:xfrm>
        </p:spPr>
        <p:txBody>
          <a:bodyPr>
            <a:normAutofit fontScale="90000"/>
          </a:bodyPr>
          <a:lstStyle/>
          <a:p>
            <a:r>
              <a:rPr lang="en-US" sz="2000" dirty="0" err="1" smtClean="0"/>
              <a:t>Kristensen</a:t>
            </a:r>
            <a:r>
              <a:rPr lang="en-US" sz="2000" dirty="0" smtClean="0"/>
              <a:t> 1998</a:t>
            </a:r>
            <a:br>
              <a:rPr lang="en-US" sz="2000" dirty="0" smtClean="0"/>
            </a:br>
            <a:r>
              <a:rPr lang="en-US" sz="2000" dirty="0" smtClean="0"/>
              <a:t>Handbook of Zoology</a:t>
            </a:r>
            <a:endParaRPr lang="en-US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4191000"/>
            <a:ext cx="2057400" cy="1905000"/>
          </a:xfrm>
          <a:prstGeom prst="rect">
            <a:avLst/>
          </a:prstGeom>
        </p:spPr>
        <p:txBody>
          <a:bodyPr vert="horz" lIns="0" rIns="0" bIns="0" anchor="b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Two more recent phylogenies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based on large molecular data sets.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new classification proposed based on those phylogenies and a few other published and unpublished studies.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Yponomeutoidea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419600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10 families with ca. 1,735 described species</a:t>
            </a:r>
          </a:p>
          <a:p>
            <a:pPr>
              <a:buNone/>
            </a:pPr>
            <a:r>
              <a:rPr lang="en-US" sz="2000" dirty="0" smtClean="0"/>
              <a:t>Classification historically unstable: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Yponomeutidae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chemeClr val="accent1"/>
                </a:solidFill>
              </a:rPr>
              <a:t>Plutellidae</a:t>
            </a:r>
            <a:r>
              <a:rPr lang="en-US" sz="2000" dirty="0" smtClean="0"/>
              <a:t>, </a:t>
            </a:r>
            <a:r>
              <a:rPr lang="en-US" sz="2000" dirty="0" err="1" smtClean="0"/>
              <a:t>Ypsolophidae</a:t>
            </a:r>
            <a:r>
              <a:rPr lang="en-US" sz="2000" dirty="0" smtClean="0"/>
              <a:t>, </a:t>
            </a:r>
            <a:r>
              <a:rPr lang="en-US" sz="2000" dirty="0" err="1" smtClean="0"/>
              <a:t>Acrolepiidae</a:t>
            </a:r>
            <a:r>
              <a:rPr lang="en-US" sz="2000" dirty="0" smtClean="0"/>
              <a:t>, </a:t>
            </a:r>
            <a:r>
              <a:rPr lang="en-US" sz="2000" dirty="0" err="1" smtClean="0"/>
              <a:t>Glyphipterigidae</a:t>
            </a:r>
            <a:r>
              <a:rPr lang="en-US" sz="2000" dirty="0" smtClean="0"/>
              <a:t>, </a:t>
            </a:r>
            <a:r>
              <a:rPr lang="en-US" sz="2000" dirty="0" err="1" smtClean="0"/>
              <a:t>Argyresthiidae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chemeClr val="accent1"/>
                </a:solidFill>
              </a:rPr>
              <a:t>Heliodinidae</a:t>
            </a:r>
            <a:r>
              <a:rPr lang="en-US" sz="2000" dirty="0" smtClean="0"/>
              <a:t>, </a:t>
            </a:r>
            <a:r>
              <a:rPr lang="en-US" sz="2000" dirty="0" err="1" smtClean="0"/>
              <a:t>Lyonetidae</a:t>
            </a:r>
            <a:r>
              <a:rPr lang="en-US" sz="2000" dirty="0" smtClean="0"/>
              <a:t>, </a:t>
            </a:r>
            <a:r>
              <a:rPr lang="en-US" sz="2000" dirty="0" err="1" smtClean="0"/>
              <a:t>Attevidae</a:t>
            </a:r>
            <a:r>
              <a:rPr lang="en-US" sz="2000" dirty="0" smtClean="0"/>
              <a:t>, </a:t>
            </a:r>
            <a:r>
              <a:rPr lang="en-US" sz="2000" dirty="0" err="1" smtClean="0"/>
              <a:t>Praydidae</a:t>
            </a:r>
            <a:r>
              <a:rPr lang="en-US" sz="2000" dirty="0" smtClean="0"/>
              <a:t>, </a:t>
            </a:r>
            <a:r>
              <a:rPr lang="en-US" sz="2000" dirty="0" err="1" smtClean="0"/>
              <a:t>Bedelliidae</a:t>
            </a:r>
            <a:r>
              <a:rPr lang="en-US" sz="2000" dirty="0" smtClean="0"/>
              <a:t>, </a:t>
            </a:r>
            <a:r>
              <a:rPr lang="en-US" sz="2000" dirty="0" err="1" smtClean="0"/>
              <a:t>Lyonetiidae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A </a:t>
            </a:r>
            <a:r>
              <a:rPr lang="en-US" sz="2000" dirty="0" err="1" smtClean="0"/>
              <a:t>heterogenous</a:t>
            </a:r>
            <a:r>
              <a:rPr lang="en-US" sz="2000" dirty="0" smtClean="0"/>
              <a:t> assemblage of relatively primitive micros.</a:t>
            </a:r>
          </a:p>
          <a:p>
            <a:pPr>
              <a:buNone/>
            </a:pPr>
            <a:r>
              <a:rPr lang="en-US" sz="2000" dirty="0" err="1" smtClean="0"/>
              <a:t>Autapomorphy</a:t>
            </a:r>
            <a:r>
              <a:rPr lang="en-US" sz="2000" dirty="0" smtClean="0"/>
              <a:t>: pleural lobes just before genitalia – posterior expansion of </a:t>
            </a:r>
            <a:r>
              <a:rPr lang="en-US" sz="2000" dirty="0" err="1" smtClean="0"/>
              <a:t>pleuron</a:t>
            </a:r>
            <a:r>
              <a:rPr lang="en-US" sz="2000" dirty="0" smtClean="0"/>
              <a:t> VIII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7800" y="1409700"/>
            <a:ext cx="2082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3434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3123915"/>
            <a:ext cx="2057400" cy="106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My Documents\My Pictures\ypon_he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9900" y="4572000"/>
            <a:ext cx="2120900" cy="1755775"/>
          </a:xfrm>
          <a:prstGeom prst="rect">
            <a:avLst/>
          </a:prstGeom>
          <a:noFill/>
        </p:spPr>
      </p:pic>
      <p:pic>
        <p:nvPicPr>
          <p:cNvPr id="2" name="Picture 2" descr="C:\Documents and Settings\User\My Documents\My Pictures\ypon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343400" y="1600199"/>
            <a:ext cx="1753796" cy="1371600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Yponomeutoidea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757613" y="28936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10 families with ca. 1,735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female reproductive system</a:t>
            </a:r>
          </a:p>
          <a:p>
            <a:r>
              <a:rPr lang="en-US" dirty="0" smtClean="0"/>
              <a:t>Mouthparts well developed; labial </a:t>
            </a:r>
            <a:r>
              <a:rPr lang="en-US" dirty="0" err="1" smtClean="0"/>
              <a:t>palpi</a:t>
            </a:r>
            <a:r>
              <a:rPr lang="en-US" dirty="0" smtClean="0"/>
              <a:t> variable but always large and conspicuous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0" y="3123915"/>
            <a:ext cx="2057400" cy="1067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27800" y="1409700"/>
            <a:ext cx="2082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43434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0480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1" y="40386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Gelechioidea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21 families with ca. 18,500 described species</a:t>
            </a:r>
          </a:p>
          <a:p>
            <a:pPr>
              <a:buNone/>
            </a:pPr>
            <a:r>
              <a:rPr lang="en-US" sz="2000" dirty="0" smtClean="0"/>
              <a:t>Classification historically unstable: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err="1" smtClean="0">
                <a:solidFill>
                  <a:srgbClr val="0070C0"/>
                </a:solidFill>
              </a:rPr>
              <a:t>Gelechiidae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chemeClr val="accent1"/>
                </a:solidFill>
              </a:rPr>
              <a:t>Elachistidae</a:t>
            </a: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en-US" sz="2000" dirty="0" smtClean="0"/>
              <a:t>(</a:t>
            </a:r>
            <a:r>
              <a:rPr lang="en-US" sz="2000" dirty="0" err="1" smtClean="0"/>
              <a:t>Stenomatinae</a:t>
            </a:r>
            <a:r>
              <a:rPr lang="en-US" sz="2000" dirty="0" smtClean="0"/>
              <a:t>, </a:t>
            </a:r>
            <a:r>
              <a:rPr lang="en-US" sz="2000" dirty="0" err="1" smtClean="0"/>
              <a:t>Ethmiinae</a:t>
            </a:r>
            <a:r>
              <a:rPr lang="en-US" sz="2000" dirty="0" smtClean="0"/>
              <a:t>, </a:t>
            </a:r>
            <a:r>
              <a:rPr lang="en-US" sz="2000" dirty="0" err="1" smtClean="0"/>
              <a:t>Depressariinae</a:t>
            </a:r>
            <a:r>
              <a:rPr lang="en-US" sz="2000" dirty="0" smtClean="0"/>
              <a:t>, </a:t>
            </a:r>
            <a:r>
              <a:rPr lang="en-US" sz="2000" dirty="0" err="1" smtClean="0"/>
              <a:t>Agonoxeninae</a:t>
            </a:r>
            <a:r>
              <a:rPr lang="en-US" sz="2000" dirty="0" smtClean="0"/>
              <a:t>),  </a:t>
            </a:r>
            <a:r>
              <a:rPr lang="en-US" sz="2000" dirty="0" err="1" smtClean="0"/>
              <a:t>Xyloryctidae</a:t>
            </a:r>
            <a:r>
              <a:rPr lang="en-US" sz="2000" dirty="0" smtClean="0"/>
              <a:t> (</a:t>
            </a:r>
            <a:r>
              <a:rPr lang="en-US" sz="2000" dirty="0" err="1" smtClean="0"/>
              <a:t>Scythridinae</a:t>
            </a:r>
            <a:r>
              <a:rPr lang="en-US" sz="2000" dirty="0" smtClean="0"/>
              <a:t>) </a:t>
            </a:r>
            <a:r>
              <a:rPr lang="en-US" sz="2000" dirty="0" err="1" smtClean="0"/>
              <a:t>Schistomeoidae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Oecophoridae</a:t>
            </a:r>
            <a:r>
              <a:rPr lang="en-US" sz="2000" dirty="0" smtClean="0"/>
              <a:t> (</a:t>
            </a:r>
            <a:r>
              <a:rPr lang="en-US" sz="2000" dirty="0" err="1" smtClean="0"/>
              <a:t>Stathmopodinae</a:t>
            </a:r>
            <a:r>
              <a:rPr lang="en-US" sz="2000" dirty="0" smtClean="0"/>
              <a:t>), </a:t>
            </a:r>
            <a:r>
              <a:rPr lang="en-US" sz="2000" dirty="0" err="1" smtClean="0"/>
              <a:t>Amphisbatidae</a:t>
            </a:r>
            <a:r>
              <a:rPr lang="en-US" sz="2000" dirty="0" smtClean="0"/>
              <a:t>, </a:t>
            </a:r>
            <a:r>
              <a:rPr lang="en-US" sz="2000" dirty="0" err="1" smtClean="0"/>
              <a:t>Lecithoceridae</a:t>
            </a:r>
            <a:r>
              <a:rPr lang="en-US" sz="2000" dirty="0" smtClean="0"/>
              <a:t>, </a:t>
            </a:r>
            <a:r>
              <a:rPr lang="en-US" sz="2000" dirty="0" err="1" smtClean="0"/>
              <a:t>Batrachedridae</a:t>
            </a:r>
            <a:r>
              <a:rPr lang="en-US" sz="2000" dirty="0" smtClean="0"/>
              <a:t>, </a:t>
            </a:r>
            <a:r>
              <a:rPr lang="en-US" sz="2000" dirty="0" err="1" smtClean="0"/>
              <a:t>Deocloniidae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Coleophoridae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rgbClr val="0070C0"/>
                </a:solidFill>
              </a:rPr>
              <a:t>Blastobasidae</a:t>
            </a:r>
            <a:r>
              <a:rPr lang="en-US" sz="2000" dirty="0" smtClean="0"/>
              <a:t>, </a:t>
            </a:r>
            <a:r>
              <a:rPr lang="en-US" sz="2000" dirty="0" err="1" smtClean="0"/>
              <a:t>Momphidae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chemeClr val="accent1"/>
                </a:solidFill>
              </a:rPr>
              <a:t>Autostichidae</a:t>
            </a:r>
            <a:r>
              <a:rPr lang="en-US" sz="2000" dirty="0" smtClean="0"/>
              <a:t> (</a:t>
            </a:r>
            <a:r>
              <a:rPr lang="en-US" sz="2000" dirty="0" err="1" smtClean="0"/>
              <a:t>Symmocidae</a:t>
            </a:r>
            <a:r>
              <a:rPr lang="en-US" sz="2000" dirty="0" smtClean="0"/>
              <a:t>), </a:t>
            </a:r>
            <a:r>
              <a:rPr lang="en-US" sz="2000" dirty="0" err="1" smtClean="0">
                <a:solidFill>
                  <a:schemeClr val="accent1"/>
                </a:solidFill>
              </a:rPr>
              <a:t>Cosmopterigidae</a:t>
            </a:r>
            <a:r>
              <a:rPr lang="en-US" sz="2000" dirty="0" smtClean="0"/>
              <a:t>, others?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8900" y="1981200"/>
            <a:ext cx="24765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383" y="3352800"/>
            <a:ext cx="2485158" cy="152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4953001"/>
            <a:ext cx="245116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User\My Documents\My Pictures\gell_w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114800" y="1679655"/>
            <a:ext cx="2438400" cy="1393731"/>
          </a:xfrm>
          <a:prstGeom prst="rect">
            <a:avLst/>
          </a:prstGeom>
          <a:noFill/>
        </p:spPr>
      </p:pic>
      <p:pic>
        <p:nvPicPr>
          <p:cNvPr id="4098" name="Picture 2" descr="C:\Documents and Settings\User\My Documents\My Pictures\gell_he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343401" y="4724400"/>
            <a:ext cx="1755775" cy="1901825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Gelechioidea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21 families with ca. 18,500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Mouthparts well developed; labial </a:t>
            </a:r>
            <a:r>
              <a:rPr lang="en-US" dirty="0" err="1" smtClean="0"/>
              <a:t>palpi</a:t>
            </a:r>
            <a:r>
              <a:rPr lang="en-US" dirty="0" smtClean="0"/>
              <a:t> large, upturned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38900" y="1981200"/>
            <a:ext cx="247650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58383" y="3352800"/>
            <a:ext cx="2485158" cy="152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77000" y="4953001"/>
            <a:ext cx="2451166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68533">
            <a:off x="6558572" y="3129226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5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10038">
            <a:off x="6558478" y="349193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Cossoidea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91000" cy="438912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7 families with ca. 2,870 described species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000" dirty="0" err="1" smtClean="0">
                <a:solidFill>
                  <a:schemeClr val="accent1"/>
                </a:solidFill>
              </a:rPr>
              <a:t>Cossidae</a:t>
            </a:r>
            <a:r>
              <a:rPr lang="en-US" sz="2000" dirty="0" smtClean="0"/>
              <a:t>, </a:t>
            </a:r>
            <a:r>
              <a:rPr lang="en-US" sz="2000" dirty="0" err="1" smtClean="0"/>
              <a:t>Brachodidae</a:t>
            </a:r>
            <a:r>
              <a:rPr lang="en-US" sz="2000" dirty="0" smtClean="0"/>
              <a:t>, </a:t>
            </a:r>
            <a:r>
              <a:rPr lang="en-US" sz="2000" dirty="0" err="1" smtClean="0"/>
              <a:t>Dudgeoneidae</a:t>
            </a:r>
            <a:r>
              <a:rPr lang="en-US" sz="2000" dirty="0" smtClean="0"/>
              <a:t>, </a:t>
            </a:r>
            <a:r>
              <a:rPr lang="en-US" sz="2000" dirty="0" err="1" smtClean="0"/>
              <a:t>Metarbelidae</a:t>
            </a:r>
            <a:r>
              <a:rPr lang="en-US" sz="2000" dirty="0" smtClean="0"/>
              <a:t>, </a:t>
            </a:r>
            <a:r>
              <a:rPr lang="en-US" sz="2000" dirty="0" err="1" smtClean="0"/>
              <a:t>Retardidae</a:t>
            </a:r>
            <a:r>
              <a:rPr lang="en-US" sz="2000" dirty="0" smtClean="0"/>
              <a:t>, </a:t>
            </a:r>
            <a:r>
              <a:rPr lang="en-US" sz="2000" dirty="0" err="1" smtClean="0"/>
              <a:t>Castniidae</a:t>
            </a:r>
            <a:r>
              <a:rPr lang="en-US" sz="2000" dirty="0" smtClean="0"/>
              <a:t>, </a:t>
            </a:r>
            <a:r>
              <a:rPr lang="en-US" sz="2000" dirty="0" err="1" smtClean="0">
                <a:solidFill>
                  <a:schemeClr val="accent1"/>
                </a:solidFill>
              </a:rPr>
              <a:t>Sesiidae</a:t>
            </a:r>
            <a:endParaRPr lang="en-US" sz="2000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Wood-boring larvae (mostly)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8453" y="3429000"/>
            <a:ext cx="1934747" cy="145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0" descr="http://www.odolep.com/Moths/COSSIDAE/Prionoxystus_robiniae1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7082603" y="1451797"/>
            <a:ext cx="1554017" cy="2003223"/>
          </a:xfrm>
          <a:prstGeom prst="rect">
            <a:avLst/>
          </a:prstGeom>
          <a:noFill/>
        </p:spPr>
      </p:pic>
      <p:pic>
        <p:nvPicPr>
          <p:cNvPr id="55300" name="Picture 4" descr="http://upload.wikimedia.org/wikipedia/commons/thumb/2/2a/Paysandisia_archon_(rub).jpg/240px-Paysandisia_archon_(rub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5105400"/>
            <a:ext cx="2133600" cy="1457960"/>
          </a:xfrm>
          <a:prstGeom prst="rect">
            <a:avLst/>
          </a:prstGeom>
          <a:noFill/>
        </p:spPr>
      </p:pic>
      <p:sp>
        <p:nvSpPr>
          <p:cNvPr id="55302" name="AutoShape 6" descr="data:image/jpg;base64,/9j/4AAQSkZJRgABAQAAAQABAAD/2wCEAAkGBhQSEBQUEhQUFRUUFxUVFRUUFBQVFxQVFRQVFxQVFBQXHCYeFxojHBUUHy8gIycpLCwsFR4xNTAqNSYrLCkBCQoKDgwOGg8PGCwfHhwsKSwsKiwsLCkpLCwpLCkpLCwsLSwsKSwsLCwsLCwsLC0sKSwpKSwsKSwsLCwpLCksLP/AABEIAMIBAwMBIgACEQEDEQH/xAAbAAABBQEBAAAAAAAAAAAAAAACAAEDBAUGB//EAEAQAAEDAgQDBgMGBQMCBwAAAAEAAhEDIQQSMUEFUWEGEyJxgZEyobEHQmLB0fAUUnKC4SMzUyTxF0Njc5KT4v/EABkBAAIDAQAAAAAAAAAAAAAAAAABAgMEBf/EACoRAAICAgIBAwQBBQEAAAAAAAABAhEDIRIxBCJBURMyYZGhFCMzgfAF/9oADAMBAAIRAxEAPwD1JJJJWlY6SaU8JAJJKE0oAJMmlKUAOkmlKUAOlKZNKQDpJkkAOmTSkgB5TJpTIGEmlNKaUAOkmJTSgVjppTEpiUBY8ppQlyaUCCJQkoS5CXoAOUJKAvQl6YBlyAuQF6A1EASZkyhzpIA20k0pSgZxP2lcfrUO4p0Hmn3neOeWRnIblAAd90XMkX0Xn7OOvDj3rqrp3755Pr4l132quJr4cZmtDWPOozEucBYTMeHXRed4x/iu4GB+EnzXNzNvJRtxRXCzpBxR5c1rH1ACQJ757RBOpOayv8X4ricHXNNuMfU8IfLaneASSMr2vJAdaY5ELN7Ldsv4TvGFvetqZTkeQA10EEzBkEQP7Vm0nuqvf3bTdznBjR4KYMkMDidBI1RajHsONy60dnw37TKzSBVa2oOYGR3uLe7fVdlwrtbh68APyOP3Hw0n+k/C70K8lwfB6hqgVf8ATaIJMAzaYMaSt2tw9lVpyiCNxEHlOzvkVH+qcHV2J4U+tHqspSvIeDdu6uGfkJ7ym0wabyZb/Q43HlcL0fgnaSjim5qTrj4mGz2+beXUWW6GVTM8oOJrymlYfFeKVcM/vHN73DH48g/1KHN8D/cp8/vDqFrYbFNqMa9jg5rgC1zTIIOhBVllZPKYlDKUpgFKaUMpEoAclKUBcmLkhBymlRlyocW4yzDszOlznHLTpsEvqvOjGN3PyAuUAaUpiVlcINcgvxJa1zvhpMgtpN/lL9aj+Z05DcnxTjdLDsz1nhg2nV3RrRd3oi/kKNElRVsQ1gzOcGgalxAHubLz3H/aJVrOLMJTyD+d4BdB3j4WDzlcv2ko147yrVNS8EkuMTu0u0GmgCzy8iKdIujhb7PTcZ28wdOxrBx5U2uf82iPmqH/AImYT/1v/r//AEvImPnf2XWYLg4xeFZVHc0G0GuY54mamQCXvaPhNjrcpLJNkniiuzsv/EfC798OppE/QlafC+02HxNqNVriNW3a4f2Ogx1XheJxxPha7w89J/OFs9i5/j8MQfvO1O3duBg722SjlldMcsMatHtRehL1FnTFy1mYMvQF6AuUbnoAkLklBnToA6WU8oZSTGeefapRAqYeo5pcCH0xewdIcLRckE7/AHVxVTh4c0HKJ0u6+hjw6R6L1rtvgjUwNXL8TB3jbfyXMHaW5gvNOGVo8T7giwbrf0P7C5flXGVo24HcaMd3C6gAIAg66GNQZgc0b8M+i9jpEWc4s1gHTxQCfddZgnNZbI95iSAATG4u7rHmq7+0+GY7K+m8lpN4aT0kEwsynKTLmyzXqsJMNkWgxBHOQIuDIi2nvi43tA2kXMb4n3GaZDT6Xn1VDFMd3ZdSNQhz3OLy25mJlwu2CqowRaAXDLmvJ3HMHf8AyiOON2xO+kV2AyXOdLjcq1TdUpFtWg9zXt1iQ5p9bEdLg+6v8HqMbM2NrxmaQTra49kXGuMsBY0NpODXZszDfLu2YgC8i3JWLJJzpIHFUd/2S7amvTYK4DKjvhcLMqGYi/wuMab7clq0eHdw5zsNAa45n0CYYXHV1I/+U88vhO4B8S8Sf2hc2mWNiHTMwYk2yjY/97LtOxf2hTFHFOvoyqd+Tah5/i335rfjyS6mZMmNdxPS8Ljm1AYkEWc1whzDrDm7fQ6gkKbOsis0OIcCWvFmvGoGuU7Ob+E/I3RUOInMGVAGuPwkfDU/oJ0O+U35SLq8oNXOmL1W71LvUwJy9AXqA1FTOLNT/bMM3qc//aB1/qNuWbYsC1Xx0HKwZn8pgNB0L3fdHuTsCoKGBDahqvOeqRlzkQGt/kpN+43nqTuTaAqV6dCmXOIYxsuc5x93OcbknmbleadovtK72pkphwoXBOjqvnyZ+HU78lCU+K+SUY8mdF2s+0plCaWGipU0L9WM8v53eVh10XmuO4jVqvL6ry97hMuMmOmwHQWUb+Ih9bOWtAMAAiQ0C2mhj2XQnhVJzO8c4mBYAxmN9XRPKAFhy5mmuSNcMaS0Vuy3E2ta9rozXMuN/RaBxpzRIgzNpEajQE+y5XEYcRZwmYgD6uU+D4yaYDHidgZ0vebXVGTFy9Uf0Wp1pl/HMpMpmQ5pNg4Z/iudzELDbiXAG5GYEGDE2PxRqOi1hhn13EuIABIDbxI3g6z1T1uz8gmwjkCNvNPHkjDUnsJRsxmskgazF4NvzWzwCuGYzDm9qjBI/Ect+l1DRwYYMx2trHyIur/ZLBd5jWbtpzUPm2zAf7iPZXwlylohNVF2etionL1Va9HnXQOeSFyBzkBcgL0DDzJKDOkmB2CUppTSgQnAEQRIOoO45FeNV8AaOIrUyTFOoQACfgmWG3ReyErz/wC0fh2WrSxDbZ5pVNpsSwnrqP7Vk8qHKF/BfglUq+ShTxzswJa4wNWmItqDz9eSysT2bNTxF+W4cAfFrrEnzUuHxBYHAScxvr9fRWW13QTkIEalwHOToT+yuQpuL0bWiOnSApGk0QCCJkQJ1mfIXWWG9ye6c7M02aS6WhpmWloBjUW2KhxXaYUz4WgnzJnXogpY04hnip5Gi8ifFabkn1sjhNK5dE01dGdXp90/JDXWmRtOgJI1VbFvA6TNle4iXuLGvAyR4XZQHerlA/DMDgWhwMD4srteVoK1xmkk32R4t9EXDeFsqzcgiNiQQReSBYqDE0DTdlNxrrr68lYxuPdOp8w1rY8soHRVX1WlgcTLiTmFxF7OB0M8lZFybt9fBFpLR3XY/thlDaNY2FmPcb9Gnouxx9fNRqDXwkjzAkEdZAgrxlmOAkts60Gbg7kBdV2S7WSe5qmdmONp/Afy9lfCb6ZnyQXaPQaWKe0AiarIkf8AIBqL6VPWD1cVHS7VUHPNNlQPqAA5G/ESSRlgxBEGZjLvC867W8ZqCiyjnyFhc1zWkg1GgN7p/RkEyOY9uX4ZxF9CqK1JwztnW8ggyCNwdFdyKeJ7r3ZfeqQR/wAY+Af1TeofOB+HdDxTjVPD0jUquytHqXHZrRuTyVHE8ZbSod9VOVoaHHnJA8I5mTC8m4/x6pjKud9mAxTZNmg8ubjaT/hEpUEYWy32k7V1sa4z4aTTLaY25OcfvO+Q2WGME5wlugvry5nmirwABMaWiZP7KlZiYZYgg6yb+2w0v1WZyl2jXGEVplNmt1bOKcRDnyBoCZjpCiqYYEWEf3T+SAYc76DWImOkobi+w4yXRdwVMOkueGgaRlBPvspMJhmPqEhxDRpLhJ6ztdPUfmLWw4UxEk62008labiaejS38vmss5y9vcuUUZuKrvpvID3xsQdQtPAio5klzhNpzG46hWBQYf5T7W0VephWidfQn2AUHkUlVbCtkeNdl8JcXb9F1PYHBZaT6u9V1v6G2HuZ9lxbpcQ1olzyGtE6k6XXp/D8OKVJlMaMaG+wufeStvjxrZmzy9jUbURd4qrXJ+8W0xk5qIXVFCaiA1EwJS9JVy9JAUd8ShSKaUxClZ3H+GDEYapS3c05ejxdscr28iVoFCUmrVDWjxXCWFyS4ah3Mc78lu4Yvey5YWuBEETO38y1+13ZBz6nfYdoJP8AuUxALj/MJsT0XM06leiMnd1R+E0yYPRcfJglGXR0I5FJA4nglJugJJ2kRvtbos3F13x4bX0nQRER5q1i+LatOcPH3btjzG22qz8Q6qROUgeR+qgou9/yTTM7G4moRDpM7HaeqrYXHQMjwLXBJjbqp6rjeSVlY1pnda4wTXFlbk07RoFmYS4neNQFSqs9T0/VR0K0DT3Uv8TKmo8ROVkYpnl7wnNhqByvcHoic0wgcxWIgyXH8QdWdneZcco3+62J9YnzKVBtPunEnx3i/lAA63uqzgJshYPoplZo4ri1SrSpUS4llLNAJ3kxPk0gAbXVZ736QbAiw2Ooso2UgWk77fonpVC24UGTjohIKs4WhIJ5edzsJ239kNStJkoTWEWSdtEk0mXGPixER8780H8aHP08MzAGt1mueSdZVuibXCj9JLbJfUbNRmMa6Q4GDsDe+/RQv4GZJYZ6EiUFKs3cQtfBVGj00g6Wt5LM08f2ljaktkXD8IGtd3ttMtjYzczyQYlrQfAZHQrXPEKV51/l1nXksUh73ZWNlzjYABVpOTtjvRqdj8B3lc1SLUtOryPyF/ZdzmWbwPhncUQz73xPPNx1/T0WhK6kI8UYZy5OyQOT5lGmc5TIBl6BzkJKAlMAs6SilJAHo6ZMShlSIDkoSUsyElAAucvOe1HbZ1Z5w+Fqd2zR9bNBdzbTi8dbT032vtG4q6lhcjDDqpyzybBLvcAj1XmrWUqdAva8OrGwJvBt8IAsbLn+Tma9Mezb4+JP1S6IavCKxqFtMOyT4XTbq4ibzfmuso03BjWkgkAAm5J6rN4A+r3QzOaepMnygfqtEidTPnYey4Pk5ZSfCVen4OtjxqO17mVxDhTXkkG/QD6BYGK4PVA6LspG1/LT3QPZ5D5qeLyp49E5Y4T7R55Uwzmm4j0Kdjo8+f5LtMXhA4bnzsFzmN4YReLSupi8tZNPRkyeKoq47KTaplO58wCBJIEi37HoiqUCP39EqeDmOpj9VpUomNxaKrmX6/uFOWANGm+nooq58RA2J9UwqmCNAVb2VEgIDRM72n9/sIe/PIfvzUjqUsB8/wAlE1ijaJJMBzpULirbcISbfsLRwfCQfiA9bfMKEs0YF8PHlk/Bi0m9CVoYbBPd92y3qPD2N+7Hz+isMoDVvyWPJ5t/ajVDxIx+52U6HDKYHiB9bfSywcVigKhDJABjWx8wutJI6/JZ2PwtEglw8QvGhMfVVYc7UvVbsllwpr06JuB4XDV3ZH56dUfdz+F/9NpG9p8iur4dwSlRvTbeIzOMn3XnNWq6oO8YP9s/0vbygjXRd92Z4x/EUA4/G3wvHXn6rp45X2jmZouPvo2EkoSWgzjlCU6GUxDFRucjco3JgDCSaUkgPRiUMpFyBxUyARKAuTEoSUgPPvtZa4iiBb/cvzIAhv1XGClSOAOV4FQg/G7xDKZLWjYeS9G+0bBF+GFQCTSOY/0kEH9fQrzbhuApiuxuIGVpg9C62Vribx00uuX5Cpt307170dDA/T/Bi4DiT8O45fvDf5FXsP2pqZwahDmnaIj0Wz22w1B2Ute0VRbKL5gdBbRcfi8G+mYe0tkSJ38k8X0vJjylGm/3/oscsmH7Xpf9s7ql2gpOIa1wk/JXS4C5vy/wNl5i10EEbLWo9pamYFxt+Sy5f/Oa/wAbNOPzIS+/R2znzd3t+9SonUQZc725Dks3A8dp1HaxGk/VTYrGZrDT6/8AdYfozi6ao0Skq0yq/C946dANOg5qahgt9LQLTA/VXG08rAN3Ism2y3+Pct+yMGaRwuJbDyOXNMynYmRZWeOYXu6zmxYRF9iAVAynb4fUSup7GP3N/AcLnDlwu6zhzhs2+vsqn8H4reY/RdXgKGWmwcmt+l1l8Rw2R1ucjyKyZrirRfhabpkdLBiA5tv1VhkagdC3qq9GvlMbH6p62JA8W2/Ufquc1JujpwZbb09v3ogzDyPsf8rJxfHmscIvI9COqyOIcZc50tcQNlbj8Wc/wRyZ4Q7dnR4rizaR8Rny19lm8U4+wshgDp5jT0XP1a5cZcZKt8I4Wa9TKLAfEeX+VsXi48a5zfRil5UpvjBdlrAGq6m91M2HxNI1HQ/kui+z3ES+qPwtJ9HH9ViV+9wwdRhuV8w/QkefyW/2AwvjqP2DQ31Jk/krMe3aqm9UVZH6avo7SU6YpLaYxICURKElAgSoypCEGyAI06ElOgD0IlASncUBUyAiUJcmJTSkANRgcCDcHZeV9r+zJpPcYik4/wCmQb53EeCCZjUz0PSfVCq2PwLKzCyo0Fp5qnLj5790W48nB/g8a4AKLMQTWAB+4XaB0aX+q0u1WPoFvd5e8efhA2J0Mj6I+1HZV1E3DnUhcOaJIGkOO0WE/muUoVHUKoqZQ+L+Lfr5rlywcsn1G3a9joKdLXRoYzsa4UA5pl4Elux5x1+q5h7IMH2XU8U7ZOqU4Y3ITqZmPJaTeA0cTg6WQgOaLOETJ1a71VmHNlxL++u3+iGSMJfacYG5gCLGwEbxrPVdLwmrnidG7n5lZeH4cWVC06t+R5/vdaXCsG5z8g0JknpqVb5FTVIjiddm5RGY5ttG+XNTsbcSrP8ADwAOSHuVLHjUIqKK5T5Ozk+11EDEAxYsaelpE/JVMLQDyxnhu7bbMQtztjgiabagbOSWnoDEH3+qyuyuFNSuyBIb4nbREH6wFcRTO37mDZVOK4LMyd2/Raopou6223ROHJNEYyadnAVHwJ5W/RYeMrue5xnw2/f1XR8dwJpve3Y3B6HQrnsTh4AG+h/X5rNgiovfZqyzbWjOOqsYPAvqEhgnn09Vo8I7OPqOBe0hl5OhJ2A/ey0+EcQZSLqLwGlpMOGjo59VZm8jimsatorx409yKHAuCB7peR4TGTefxdFcx2HdhHZ6bopu1aRInkqfFcawVw+g8zuRp89fLdR1qz6zxnJIEQBcXjQc+io4znJTk/S1tMuuMVxiG/EvxFWSJJhrG+Z5/Ur0Ts/wcYeiG/eN3HqdvLZZfZrst3RFWoBmI8LdmT56nr+z08LZigl0qRlyTvQoTEJwkrykZAURShAgHKMhSvCBwTAilJOkkB3pKEpFyElTIDOTJyhJSAYoSnJQFAA1GAiDcLluM9hKNWTT/wBNx5fCfNui6klASq5QUuycZuPR5VxbsBWYJAY8DdnhJ9DYn1XO0W1sO92UuYLyDI92nf8ARe5OVWvg2O1AKqeJrSevyXfVvtHkNGo5waG0nEgahpA11JNt12nAuEGnSl4Ae65i8DYSulGDY3RoB8kz6SI4knbFLJejJdQQ9wtJ1JB3SsohZi8Zpf8AT1LAy1wvyIM/r6LD7DUcr36XaJkEHXz6n2XbOogiCJHIqOjgmMJLWgE6xuouLskpKqGyJZVM4IcqsImL2k4dnpZgJdTvA1Ldx+fouKqOpG5Omo3Xp8LLxnZujUJLmC/QfI6/NUTx27RZGdKmef4jtLUDAxljoXWMgcuunss2hgXOImSSdBJceei9Fd2IoSLEeRd+q1cFwmnSEU2gfn5k6pRxuOoqiTmvfZwnC+yFVxu0sB+87WDyaPzhdbwnszToHN8T/wCZ2ottGi2QE4arFjV29kJZG9DJwEUJFqtKgYShFCeEARwmhSZUJamBHCCFNCjLUARQmUsJJgdjKYlBKbMmQClDKYlCXJAESgJTFyEuSAdxQOKYlCSgYnKMlOShJQMBwUbkbioKj0mMTlGVHUxjAYL2zpE3kCTb1Huo3Y1n/JT/APkFXyRKidJBnExInWJExzjkkSU+SChykUwciKaaYgSE0IkkwBTkJyEkwGhOAnRAIEMAlCIBOgQMJQnhOmICExapAE0IAjLUJapSEBCYyEtTKWE6AOiJTFyEuQkoIhZkOZDmQkoAIuQlyElCXIGEXIS5DmQygAiUBKRcgLkhjOcq1VymeVWfqosaMfG2rE5aDpcfF3hY9pGYQYguNvko8PQMwKIAzAHu658BAykwDBhpyjkBFhCtV2sLi7LRJDnZSZB7wEGnvfQcvPZV6uCaSZoZnZ3WbUnwACCQXWN9Ijbks5MbEUnPOV1B7WsEteKgAhgeWtMcyfK6qGhDrU8REascQwtvo10kan5qxQ4cJf8A9O9sscZ7zM0kho7sbtJAi2kKo/DONQjucQ0OfOYVCALx4fCYBAFul4BQA9fDEPblOLIgOBY4AXd8BBEWygarpcNVzMa6CJEwbEeYVfD0MjA2XOjdxkm83O6ts0Tg7Y2tDwnTFOtBWJIBJPCAHhOEwCJAhJJ0oTEKEkk8IAZJPCUJgAhIUhTEIAjhJOQkgDYJQkoS5CXJgEXISUOZCXIALMgLkJchJSAMuQkocyEuQMMuQkoS5CXJAOVGWopTSkxlb+BZyI1Mhzx9Dp00VfF8Fo1TL2XmZDiCTESSDf8AJaCUKHBErMzD8DpU3ZmZ2mCD4iQQ6J13sL9PNRP4Awj46o5EPgjyIC1oShLgFmVT4PDgRUqmDJBfrEa89FqtEBOlCahTsGxBOmCKFYRGCcp4SAQAk4CQCKECGhPCeE6BDBKE6eEwBhJEAkgAITFGUJCAASREJJgXHJkySAGQlJJAAISmSSGIoUkkgQLkgkkgY528kySSAGSSSQAgPy/NMkkkMfZMkkmIcItk6SAEEmJ0kwHCSSSBBtSSSQA6Q0KSSBCKRSSTAZMkkkIEpJJKQz//2Q=="/>
          <p:cNvSpPr>
            <a:spLocks noChangeAspect="1" noChangeArrowheads="1"/>
          </p:cNvSpPr>
          <p:nvPr/>
        </p:nvSpPr>
        <p:spPr bwMode="auto">
          <a:xfrm>
            <a:off x="77788" y="-893763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304" name="Picture 8" descr="http://images.ookaboo.com/photo/m/CastniidaeMexico_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5105400"/>
            <a:ext cx="1981200" cy="1485900"/>
          </a:xfrm>
          <a:prstGeom prst="rect">
            <a:avLst/>
          </a:prstGeom>
          <a:noFill/>
        </p:spPr>
      </p:pic>
      <p:pic>
        <p:nvPicPr>
          <p:cNvPr id="55306" name="Picture 10" descr="http://entomology.ifas.ufl.edu/foltz/eny3005/lab1/lepidoptera/Sesiid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352800"/>
            <a:ext cx="1981200" cy="1604341"/>
          </a:xfrm>
          <a:prstGeom prst="rect">
            <a:avLst/>
          </a:prstGeom>
          <a:noFill/>
        </p:spPr>
      </p:pic>
      <p:pic>
        <p:nvPicPr>
          <p:cNvPr id="55308" name="Picture 12" descr="http://www.butterfliesandmoths.org/sites/default/files/imagecache/gallery_for_colorbox/species_images/cossidae1cropp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1501" y="1676400"/>
            <a:ext cx="2430299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Cossoidea</a:t>
            </a:r>
            <a:r>
              <a:rPr lang="en-US" sz="3600" dirty="0" smtClean="0"/>
              <a:t> (</a:t>
            </a:r>
            <a:r>
              <a:rPr lang="en-US" sz="3600" dirty="0" err="1" smtClean="0"/>
              <a:t>Heteroneura</a:t>
            </a:r>
            <a:r>
              <a:rPr lang="en-US" sz="3600" dirty="0" smtClean="0"/>
              <a:t> - 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7 families with ca. 2,870 described species</a:t>
            </a:r>
          </a:p>
          <a:p>
            <a:r>
              <a:rPr lang="en-US" sz="2400" dirty="0" err="1" smtClean="0"/>
              <a:t>Heteroneurous</a:t>
            </a:r>
            <a:r>
              <a:rPr lang="en-US" sz="2400" dirty="0" smtClean="0"/>
              <a:t> </a:t>
            </a:r>
            <a:r>
              <a:rPr lang="en-US" sz="2400" dirty="0" smtClean="0"/>
              <a:t>venation; </a:t>
            </a:r>
            <a:r>
              <a:rPr lang="en-US" sz="2400" dirty="0" err="1" smtClean="0"/>
              <a:t>frenate</a:t>
            </a:r>
            <a:r>
              <a:rPr lang="en-US" sz="2400" dirty="0" smtClean="0"/>
              <a:t> wing coupling (</a:t>
            </a:r>
            <a:r>
              <a:rPr lang="en-US" sz="2400" dirty="0" err="1" smtClean="0"/>
              <a:t>retinaculo-frenate</a:t>
            </a:r>
            <a:r>
              <a:rPr lang="en-US" sz="2400" dirty="0" smtClean="0"/>
              <a:t> in </a:t>
            </a:r>
            <a:r>
              <a:rPr lang="en-US" sz="2400" dirty="0" err="1" smtClean="0"/>
              <a:t>Sesiidae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Ditrysian</a:t>
            </a:r>
            <a:r>
              <a:rPr lang="en-US" sz="2400" dirty="0" smtClean="0"/>
              <a:t>  female reproductive system</a:t>
            </a:r>
          </a:p>
          <a:p>
            <a:r>
              <a:rPr lang="en-US" sz="2400" dirty="0" smtClean="0"/>
              <a:t>Mouthparts well developed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125" name="Picture 5" descr="C:\Documents and Settings\User\My Documents\My Pictures\sesii_w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706144" y="1389857"/>
            <a:ext cx="1243013" cy="2120900"/>
          </a:xfrm>
          <a:prstGeom prst="rect">
            <a:avLst/>
          </a:prstGeom>
          <a:noFill/>
        </p:spPr>
      </p:pic>
      <p:pic>
        <p:nvPicPr>
          <p:cNvPr id="2" name="Picture 2" descr="C:\Documents and Settings\User\My Documents\My Pictures\sesii_mout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876800"/>
            <a:ext cx="1600200" cy="1761378"/>
          </a:xfrm>
          <a:prstGeom prst="rect">
            <a:avLst/>
          </a:prstGeom>
          <a:noFill/>
        </p:spPr>
      </p:pic>
      <p:pic>
        <p:nvPicPr>
          <p:cNvPr id="14" name="Picture 10" descr="http://www.odolep.com/Moths/COSSIDAE/Prionoxystus_robiniae1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7082603" y="1451797"/>
            <a:ext cx="1554017" cy="2003223"/>
          </a:xfrm>
          <a:prstGeom prst="rect">
            <a:avLst/>
          </a:prstGeom>
          <a:noFill/>
        </p:spPr>
      </p:pic>
      <p:pic>
        <p:nvPicPr>
          <p:cNvPr id="15" name="Picture 10" descr="http://entomology.ifas.ufl.edu/foltz/eny3005/lab1/lepidoptera/Sesiid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352800"/>
            <a:ext cx="1981200" cy="1604341"/>
          </a:xfrm>
          <a:prstGeom prst="rect">
            <a:avLst/>
          </a:prstGeom>
          <a:noFill/>
        </p:spPr>
      </p:pic>
      <p:pic>
        <p:nvPicPr>
          <p:cNvPr id="16" name="Picture 8" descr="http://images.ookaboo.com/photo/m/CastniidaeMexico_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5105400"/>
            <a:ext cx="198120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3052">
            <a:off x="6710784" y="367437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5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Tortricoidea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267200" cy="4389120"/>
          </a:xfrm>
        </p:spPr>
        <p:txBody>
          <a:bodyPr/>
          <a:lstStyle/>
          <a:p>
            <a:r>
              <a:rPr lang="en-US" dirty="0" smtClean="0"/>
              <a:t>1 family with ca. 10,000 described species</a:t>
            </a:r>
          </a:p>
          <a:p>
            <a:pPr>
              <a:buNone/>
            </a:pPr>
            <a:r>
              <a:rPr lang="en-US" sz="2000" dirty="0" smtClean="0"/>
              <a:t>	Two major subfamilies previously 	considered families: 	</a:t>
            </a:r>
            <a:r>
              <a:rPr lang="en-US" sz="2000" dirty="0" err="1" smtClean="0"/>
              <a:t>Olethreutinae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	</a:t>
            </a:r>
            <a:r>
              <a:rPr lang="en-US" sz="2000" dirty="0" err="1" smtClean="0"/>
              <a:t>Tortricinae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	Many economically important 	pests – spruce bud worm, 	codling moth, light brown 	apple moth, European grape 	berry moth</a:t>
            </a:r>
          </a:p>
          <a:p>
            <a:pPr>
              <a:buNone/>
            </a:pPr>
            <a:r>
              <a:rPr lang="en-US" sz="2000" dirty="0" smtClean="0"/>
              <a:t>	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830243"/>
            <a:ext cx="2209800" cy="159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7800" y="3619500"/>
            <a:ext cx="219286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6576" y="5257800"/>
            <a:ext cx="2236424" cy="122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ylo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76201" y="533400"/>
            <a:ext cx="3949770" cy="5562600"/>
          </a:xfrm>
        </p:spPr>
      </p:pic>
      <p:pic>
        <p:nvPicPr>
          <p:cNvPr id="1026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962400" y="171361"/>
            <a:ext cx="5105400" cy="6458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Tortricoidea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389120"/>
          </a:xfrm>
        </p:spPr>
        <p:txBody>
          <a:bodyPr/>
          <a:lstStyle/>
          <a:p>
            <a:r>
              <a:rPr lang="en-US" dirty="0" smtClean="0"/>
              <a:t>1 family with ca. 10,000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Mouthparts well developed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1830243"/>
            <a:ext cx="2209800" cy="159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7800" y="3619500"/>
            <a:ext cx="2192867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26576" y="5257800"/>
            <a:ext cx="2236424" cy="122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Documents and Settings\User\My Documents\My Pictures\tortwin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1676400"/>
            <a:ext cx="1670050" cy="1497545"/>
          </a:xfrm>
          <a:prstGeom prst="rect">
            <a:avLst/>
          </a:prstGeom>
          <a:noFill/>
        </p:spPr>
      </p:pic>
      <p:pic>
        <p:nvPicPr>
          <p:cNvPr id="2054" name="Picture 6" descr="C:\Documents and Settings\User\My Documents\My Pictures\torthea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8063" y="4949825"/>
            <a:ext cx="2852737" cy="1755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08130">
            <a:off x="6710141" y="4235958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5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Zygaenoidea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267200" cy="4389120"/>
          </a:xfrm>
        </p:spPr>
        <p:txBody>
          <a:bodyPr/>
          <a:lstStyle/>
          <a:p>
            <a:r>
              <a:rPr lang="en-US" dirty="0" smtClean="0"/>
              <a:t>12 families with ca. 2,700 described species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000" dirty="0" smtClean="0"/>
              <a:t>Small to medium sized fuzzy 	moths (</a:t>
            </a:r>
            <a:r>
              <a:rPr lang="en-US" sz="2000" dirty="0" err="1" smtClean="0"/>
              <a:t>Limacodidae</a:t>
            </a:r>
            <a:r>
              <a:rPr lang="en-US" sz="2000" dirty="0" smtClean="0"/>
              <a:t>, 	</a:t>
            </a:r>
            <a:r>
              <a:rPr lang="en-US" sz="2000" dirty="0" err="1" smtClean="0"/>
              <a:t>Megalopygidae</a:t>
            </a:r>
            <a:r>
              <a:rPr lang="en-US" sz="2000" dirty="0" smtClean="0"/>
              <a:t>,  </a:t>
            </a:r>
            <a:r>
              <a:rPr lang="en-US" sz="2000" dirty="0" err="1" smtClean="0"/>
              <a:t>Dalceridae</a:t>
            </a:r>
            <a:r>
              <a:rPr lang="en-US" sz="2000" dirty="0" smtClean="0"/>
              <a:t>)</a:t>
            </a:r>
          </a:p>
          <a:p>
            <a:pPr>
              <a:buNone/>
            </a:pPr>
            <a:r>
              <a:rPr lang="en-US" sz="2000" dirty="0" smtClean="0"/>
              <a:t>	Bizarre larvae (</a:t>
            </a:r>
            <a:r>
              <a:rPr lang="en-US" sz="2000" dirty="0" err="1" smtClean="0"/>
              <a:t>Limacodidae</a:t>
            </a:r>
            <a:r>
              <a:rPr lang="en-US" sz="2000" dirty="0" smtClean="0"/>
              <a:t>, 	</a:t>
            </a:r>
            <a:r>
              <a:rPr lang="en-US" sz="2000" dirty="0" err="1" smtClean="0"/>
              <a:t>Megalopygidae</a:t>
            </a:r>
            <a:r>
              <a:rPr lang="en-US" sz="2000" dirty="0" smtClean="0"/>
              <a:t>, </a:t>
            </a:r>
            <a:r>
              <a:rPr lang="en-US" sz="2000" dirty="0" err="1" smtClean="0"/>
              <a:t>Dalceridae</a:t>
            </a:r>
            <a:r>
              <a:rPr lang="en-US" sz="2000" dirty="0" smtClean="0"/>
              <a:t>)</a:t>
            </a:r>
          </a:p>
          <a:p>
            <a:pPr>
              <a:buNone/>
            </a:pPr>
            <a:r>
              <a:rPr lang="en-US" sz="2000" dirty="0" smtClean="0"/>
              <a:t>	Many </a:t>
            </a:r>
            <a:r>
              <a:rPr lang="en-US" sz="2000" dirty="0" err="1" smtClean="0"/>
              <a:t>Zygaenidae</a:t>
            </a:r>
            <a:r>
              <a:rPr lang="en-US" sz="2000" dirty="0" smtClean="0"/>
              <a:t> are diurnal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Epipyropidae</a:t>
            </a:r>
            <a:r>
              <a:rPr lang="en-US" sz="2000" dirty="0" smtClean="0"/>
              <a:t> are </a:t>
            </a:r>
            <a:r>
              <a:rPr lang="en-US" sz="2000" dirty="0" err="1" smtClean="0"/>
              <a:t>ectoparasites</a:t>
            </a:r>
            <a:r>
              <a:rPr lang="en-US" sz="2000" dirty="0" smtClean="0"/>
              <a:t> on 	</a:t>
            </a:r>
            <a:r>
              <a:rPr lang="en-US" sz="2000" dirty="0" err="1" smtClean="0"/>
              <a:t>Homoptera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7950" y="1066800"/>
            <a:ext cx="23812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624637" y="2595563"/>
            <a:ext cx="20859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49149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My Documents\My Pictures\zy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524000"/>
            <a:ext cx="1981200" cy="1874902"/>
          </a:xfrm>
          <a:prstGeom prst="rect">
            <a:avLst/>
          </a:prstGeom>
          <a:noFill/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Zygaenoidea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3886200" cy="4389120"/>
          </a:xfrm>
        </p:spPr>
        <p:txBody>
          <a:bodyPr/>
          <a:lstStyle/>
          <a:p>
            <a:r>
              <a:rPr lang="en-US" dirty="0" smtClean="0"/>
              <a:t>12 families with ca. 2,700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</a:t>
            </a:r>
            <a:endParaRPr lang="en-US" dirty="0" smtClean="0"/>
          </a:p>
          <a:p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err="1" smtClean="0"/>
              <a:t>Palpi</a:t>
            </a:r>
            <a:r>
              <a:rPr lang="en-US" dirty="0" smtClean="0"/>
              <a:t> reduced, proboscis present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7950" y="1066800"/>
            <a:ext cx="23812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624637" y="2595563"/>
            <a:ext cx="20859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49149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04844">
            <a:off x="6776580" y="4511325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057400" y="40386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Pterophoroidea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038600" cy="4389120"/>
          </a:xfrm>
        </p:spPr>
        <p:txBody>
          <a:bodyPr/>
          <a:lstStyle/>
          <a:p>
            <a:r>
              <a:rPr lang="en-US" dirty="0" smtClean="0"/>
              <a:t>1 family with ca. 1,000 described </a:t>
            </a:r>
            <a:r>
              <a:rPr lang="en-US" dirty="0" smtClean="0"/>
              <a:t>species</a:t>
            </a:r>
          </a:p>
          <a:p>
            <a:endParaRPr lang="en-US" dirty="0" smtClean="0"/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400" dirty="0" smtClean="0"/>
              <a:t>Characteristically incised </a:t>
            </a:r>
            <a:r>
              <a:rPr lang="en-US" sz="2400" dirty="0" smtClean="0"/>
              <a:t>wings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Long slender </a:t>
            </a:r>
            <a:r>
              <a:rPr lang="en-US" sz="2400" dirty="0" smtClean="0"/>
              <a:t>legs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Distinctive resting posture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432621"/>
            <a:ext cx="2133600" cy="170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3286125"/>
            <a:ext cx="2198629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4800" y="4953000"/>
            <a:ext cx="21844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Pterophoridea</a:t>
            </a:r>
            <a:r>
              <a:rPr lang="en-US" sz="3600" dirty="0" smtClean="0"/>
              <a:t> (</a:t>
            </a:r>
            <a:r>
              <a:rPr lang="en-US" sz="3600" dirty="0" err="1" smtClean="0"/>
              <a:t>Apoditrysia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pic>
        <p:nvPicPr>
          <p:cNvPr id="1026" name="Picture 2" descr="C:\Documents and Settings\User\My Documents\My Pictures\ditry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57613" y="3198433"/>
            <a:ext cx="2719387" cy="1525966"/>
          </a:xfrm>
          <a:prstGeom prst="rect">
            <a:avLst/>
          </a:prstGeom>
          <a:noFill/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3886200" cy="4389120"/>
          </a:xfrm>
        </p:spPr>
        <p:txBody>
          <a:bodyPr/>
          <a:lstStyle/>
          <a:p>
            <a:r>
              <a:rPr lang="en-US" dirty="0" smtClean="0"/>
              <a:t>1 family with ca. 1,000 described species</a:t>
            </a:r>
          </a:p>
          <a:p>
            <a:r>
              <a:rPr lang="en-US" dirty="0" err="1" smtClean="0"/>
              <a:t>Heteroneurous</a:t>
            </a:r>
            <a:r>
              <a:rPr lang="en-US" dirty="0" smtClean="0"/>
              <a:t> </a:t>
            </a:r>
            <a:r>
              <a:rPr lang="en-US" dirty="0" smtClean="0"/>
              <a:t>venation; </a:t>
            </a:r>
            <a:r>
              <a:rPr lang="en-US" dirty="0" err="1" smtClean="0"/>
              <a:t>frenate</a:t>
            </a:r>
            <a:r>
              <a:rPr lang="en-US" dirty="0" smtClean="0"/>
              <a:t> wing coupling</a:t>
            </a:r>
          </a:p>
          <a:p>
            <a:r>
              <a:rPr lang="en-US" dirty="0" err="1" smtClean="0"/>
              <a:t>Ditrysian</a:t>
            </a:r>
            <a:r>
              <a:rPr lang="en-US" dirty="0" smtClean="0"/>
              <a:t>  female reproductive system</a:t>
            </a:r>
          </a:p>
          <a:p>
            <a:r>
              <a:rPr lang="en-US" dirty="0" smtClean="0"/>
              <a:t>Labial </a:t>
            </a:r>
            <a:r>
              <a:rPr lang="en-US" dirty="0" err="1" smtClean="0"/>
              <a:t>palpi</a:t>
            </a:r>
            <a:r>
              <a:rPr lang="en-US" dirty="0" smtClean="0"/>
              <a:t> variable in shape and </a:t>
            </a:r>
            <a:r>
              <a:rPr lang="en-US" dirty="0" err="1" smtClean="0"/>
              <a:t>vestiture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1432621"/>
            <a:ext cx="2133600" cy="170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3286125"/>
            <a:ext cx="2198629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4800" y="4953000"/>
            <a:ext cx="21844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 descr="C:\Documents and Settings\User\My Documents\My Pictures\pter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4180980" y="1828799"/>
            <a:ext cx="2372219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6096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5720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8600" y="4267200"/>
            <a:ext cx="2971800" cy="1600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70% of the species diversity</a:t>
            </a:r>
            <a:br>
              <a:rPr lang="en-US" sz="2000" dirty="0" smtClean="0"/>
            </a:br>
            <a:r>
              <a:rPr lang="en-US" sz="2000" dirty="0" smtClean="0"/>
              <a:t>25% of the familial diversity</a:t>
            </a:r>
            <a:endParaRPr lang="en-US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1981200"/>
            <a:ext cx="3124200" cy="14478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30% of the species diversity</a:t>
            </a:r>
            <a:b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75% of the familial diversity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My Documents\My Pictures\phylo_p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52600" y="130984"/>
            <a:ext cx="5410200" cy="66508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85800" y="685799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762000" y="4648200"/>
            <a:ext cx="1066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8600" y="4267200"/>
            <a:ext cx="2971800" cy="1600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70% of the species diversity</a:t>
            </a:r>
            <a:br>
              <a:rPr lang="en-US" sz="2000" dirty="0" smtClean="0"/>
            </a:br>
            <a:r>
              <a:rPr lang="en-US" sz="2000" dirty="0" smtClean="0"/>
              <a:t>25% of the familial diversity</a:t>
            </a:r>
            <a:endParaRPr lang="en-US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1981200"/>
            <a:ext cx="3124200" cy="14478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30% of the species diversity</a:t>
            </a:r>
            <a:b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75% of the familial diversity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239000" y="4419600"/>
            <a:ext cx="1828800" cy="14478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But first…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Ordinal Phylogeny:  </a:t>
            </a:r>
            <a:r>
              <a:rPr lang="en-US" sz="3200" dirty="0" err="1" smtClean="0"/>
              <a:t>Holometabola</a:t>
            </a:r>
            <a:endParaRPr lang="en-US" sz="3200" dirty="0"/>
          </a:p>
        </p:txBody>
      </p:sp>
      <p:sp>
        <p:nvSpPr>
          <p:cNvPr id="265221" name="Freeform 5"/>
          <p:cNvSpPr>
            <a:spLocks/>
          </p:cNvSpPr>
          <p:nvPr/>
        </p:nvSpPr>
        <p:spPr bwMode="auto">
          <a:xfrm>
            <a:off x="4643438" y="4241959"/>
            <a:ext cx="539750" cy="261938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593"/>
              </a:cxn>
            </a:cxnLst>
            <a:rect l="0" t="0" r="r" b="b"/>
            <a:pathLst>
              <a:path w="1470" h="593">
                <a:moveTo>
                  <a:pt x="1470" y="0"/>
                </a:moveTo>
                <a:lnTo>
                  <a:pt x="0" y="0"/>
                </a:lnTo>
                <a:lnTo>
                  <a:pt x="0" y="593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22" name="Freeform 6"/>
          <p:cNvSpPr>
            <a:spLocks/>
          </p:cNvSpPr>
          <p:nvPr/>
        </p:nvSpPr>
        <p:spPr bwMode="auto">
          <a:xfrm>
            <a:off x="2479675" y="3029109"/>
            <a:ext cx="541338" cy="1228725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2785"/>
              </a:cxn>
            </a:cxnLst>
            <a:rect l="0" t="0" r="r" b="b"/>
            <a:pathLst>
              <a:path w="1470" h="2785">
                <a:moveTo>
                  <a:pt x="1470" y="0"/>
                </a:moveTo>
                <a:lnTo>
                  <a:pt x="0" y="0"/>
                </a:lnTo>
                <a:lnTo>
                  <a:pt x="0" y="2785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23" name="Freeform 7"/>
          <p:cNvSpPr>
            <a:spLocks/>
          </p:cNvSpPr>
          <p:nvPr/>
        </p:nvSpPr>
        <p:spPr bwMode="auto">
          <a:xfrm>
            <a:off x="4643438" y="4503897"/>
            <a:ext cx="539750" cy="261938"/>
          </a:xfrm>
          <a:custGeom>
            <a:avLst/>
            <a:gdLst/>
            <a:ahLst/>
            <a:cxnLst>
              <a:cxn ang="0">
                <a:pos x="1470" y="594"/>
              </a:cxn>
              <a:cxn ang="0">
                <a:pos x="0" y="594"/>
              </a:cxn>
              <a:cxn ang="0">
                <a:pos x="0" y="0"/>
              </a:cxn>
            </a:cxnLst>
            <a:rect l="0" t="0" r="r" b="b"/>
            <a:pathLst>
              <a:path w="1470" h="594">
                <a:moveTo>
                  <a:pt x="1470" y="594"/>
                </a:moveTo>
                <a:lnTo>
                  <a:pt x="0" y="594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24" name="Freeform 8"/>
          <p:cNvSpPr>
            <a:spLocks/>
          </p:cNvSpPr>
          <p:nvPr/>
        </p:nvSpPr>
        <p:spPr bwMode="auto">
          <a:xfrm>
            <a:off x="2479675" y="4257834"/>
            <a:ext cx="1081088" cy="1230313"/>
          </a:xfrm>
          <a:custGeom>
            <a:avLst/>
            <a:gdLst/>
            <a:ahLst/>
            <a:cxnLst>
              <a:cxn ang="0">
                <a:pos x="2940" y="2784"/>
              </a:cxn>
              <a:cxn ang="0">
                <a:pos x="0" y="2784"/>
              </a:cxn>
              <a:cxn ang="0">
                <a:pos x="0" y="0"/>
              </a:cxn>
            </a:cxnLst>
            <a:rect l="0" t="0" r="r" b="b"/>
            <a:pathLst>
              <a:path w="2940" h="2784">
                <a:moveTo>
                  <a:pt x="2940" y="2784"/>
                </a:moveTo>
                <a:lnTo>
                  <a:pt x="0" y="2784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25" name="Freeform 9"/>
          <p:cNvSpPr>
            <a:spLocks/>
          </p:cNvSpPr>
          <p:nvPr/>
        </p:nvSpPr>
        <p:spPr bwMode="auto">
          <a:xfrm>
            <a:off x="3560763" y="4897597"/>
            <a:ext cx="541338" cy="590550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1336"/>
              </a:cxn>
            </a:cxnLst>
            <a:rect l="0" t="0" r="r" b="b"/>
            <a:pathLst>
              <a:path w="1470" h="1336">
                <a:moveTo>
                  <a:pt x="1470" y="0"/>
                </a:moveTo>
                <a:lnTo>
                  <a:pt x="0" y="0"/>
                </a:lnTo>
                <a:lnTo>
                  <a:pt x="0" y="1336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26" name="Freeform 10"/>
          <p:cNvSpPr>
            <a:spLocks/>
          </p:cNvSpPr>
          <p:nvPr/>
        </p:nvSpPr>
        <p:spPr bwMode="auto">
          <a:xfrm>
            <a:off x="4102100" y="4897597"/>
            <a:ext cx="1081088" cy="393700"/>
          </a:xfrm>
          <a:custGeom>
            <a:avLst/>
            <a:gdLst/>
            <a:ahLst/>
            <a:cxnLst>
              <a:cxn ang="0">
                <a:pos x="2940" y="891"/>
              </a:cxn>
              <a:cxn ang="0">
                <a:pos x="0" y="891"/>
              </a:cxn>
              <a:cxn ang="0">
                <a:pos x="0" y="0"/>
              </a:cxn>
            </a:cxnLst>
            <a:rect l="0" t="0" r="r" b="b"/>
            <a:pathLst>
              <a:path w="2940" h="891">
                <a:moveTo>
                  <a:pt x="2940" y="891"/>
                </a:moveTo>
                <a:lnTo>
                  <a:pt x="0" y="891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28" name="Freeform 12"/>
          <p:cNvSpPr>
            <a:spLocks/>
          </p:cNvSpPr>
          <p:nvPr/>
        </p:nvSpPr>
        <p:spPr bwMode="auto">
          <a:xfrm>
            <a:off x="4102100" y="4503897"/>
            <a:ext cx="541338" cy="393700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892"/>
              </a:cxn>
            </a:cxnLst>
            <a:rect l="0" t="0" r="r" b="b"/>
            <a:pathLst>
              <a:path w="1470" h="892">
                <a:moveTo>
                  <a:pt x="1470" y="0"/>
                </a:moveTo>
                <a:lnTo>
                  <a:pt x="0" y="0"/>
                </a:lnTo>
                <a:lnTo>
                  <a:pt x="0" y="892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29" name="Line 13"/>
          <p:cNvSpPr>
            <a:spLocks noChangeShapeType="1"/>
          </p:cNvSpPr>
          <p:nvPr/>
        </p:nvSpPr>
        <p:spPr bwMode="auto">
          <a:xfrm flipV="1">
            <a:off x="1828800" y="4259419"/>
            <a:ext cx="646113" cy="14289"/>
          </a:xfrm>
          <a:prstGeom prst="line">
            <a:avLst/>
          </a:pr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1" name="Freeform 15"/>
          <p:cNvSpPr>
            <a:spLocks/>
          </p:cNvSpPr>
          <p:nvPr/>
        </p:nvSpPr>
        <p:spPr bwMode="auto">
          <a:xfrm>
            <a:off x="3021013" y="2340134"/>
            <a:ext cx="539750" cy="688975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1559"/>
              </a:cxn>
            </a:cxnLst>
            <a:rect l="0" t="0" r="r" b="b"/>
            <a:pathLst>
              <a:path w="1470" h="1559">
                <a:moveTo>
                  <a:pt x="1470" y="0"/>
                </a:moveTo>
                <a:lnTo>
                  <a:pt x="0" y="0"/>
                </a:lnTo>
                <a:lnTo>
                  <a:pt x="0" y="1559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2" name="Freeform 16"/>
          <p:cNvSpPr>
            <a:spLocks/>
          </p:cNvSpPr>
          <p:nvPr/>
        </p:nvSpPr>
        <p:spPr bwMode="auto">
          <a:xfrm>
            <a:off x="4643438" y="2905125"/>
            <a:ext cx="539750" cy="261938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593"/>
              </a:cxn>
            </a:cxnLst>
            <a:rect l="0" t="0" r="r" b="b"/>
            <a:pathLst>
              <a:path w="1470" h="593">
                <a:moveTo>
                  <a:pt x="1470" y="0"/>
                </a:moveTo>
                <a:lnTo>
                  <a:pt x="0" y="0"/>
                </a:lnTo>
                <a:lnTo>
                  <a:pt x="0" y="593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3" name="Freeform 17"/>
          <p:cNvSpPr>
            <a:spLocks/>
          </p:cNvSpPr>
          <p:nvPr/>
        </p:nvSpPr>
        <p:spPr bwMode="auto">
          <a:xfrm>
            <a:off x="3560762" y="1749584"/>
            <a:ext cx="1087437" cy="590550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1336"/>
              </a:cxn>
            </a:cxnLst>
            <a:rect l="0" t="0" r="r" b="b"/>
            <a:pathLst>
              <a:path w="1470" h="1336">
                <a:moveTo>
                  <a:pt x="1470" y="0"/>
                </a:moveTo>
                <a:lnTo>
                  <a:pt x="0" y="0"/>
                </a:lnTo>
                <a:lnTo>
                  <a:pt x="0" y="1336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4" name="Freeform 18"/>
          <p:cNvSpPr>
            <a:spLocks/>
          </p:cNvSpPr>
          <p:nvPr/>
        </p:nvSpPr>
        <p:spPr bwMode="auto">
          <a:xfrm>
            <a:off x="4643438" y="3167062"/>
            <a:ext cx="539750" cy="261938"/>
          </a:xfrm>
          <a:custGeom>
            <a:avLst/>
            <a:gdLst/>
            <a:ahLst/>
            <a:cxnLst>
              <a:cxn ang="0">
                <a:pos x="1470" y="595"/>
              </a:cxn>
              <a:cxn ang="0">
                <a:pos x="0" y="595"/>
              </a:cxn>
              <a:cxn ang="0">
                <a:pos x="0" y="0"/>
              </a:cxn>
            </a:cxnLst>
            <a:rect l="0" t="0" r="r" b="b"/>
            <a:pathLst>
              <a:path w="1470" h="595">
                <a:moveTo>
                  <a:pt x="1470" y="595"/>
                </a:moveTo>
                <a:lnTo>
                  <a:pt x="0" y="595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5" name="Freeform 19"/>
          <p:cNvSpPr>
            <a:spLocks/>
          </p:cNvSpPr>
          <p:nvPr/>
        </p:nvSpPr>
        <p:spPr bwMode="auto">
          <a:xfrm>
            <a:off x="4643438" y="5815172"/>
            <a:ext cx="539750" cy="261938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594"/>
              </a:cxn>
            </a:cxnLst>
            <a:rect l="0" t="0" r="r" b="b"/>
            <a:pathLst>
              <a:path w="1470" h="594">
                <a:moveTo>
                  <a:pt x="1470" y="0"/>
                </a:moveTo>
                <a:lnTo>
                  <a:pt x="0" y="0"/>
                </a:lnTo>
                <a:lnTo>
                  <a:pt x="0" y="594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6" name="Freeform 20"/>
          <p:cNvSpPr>
            <a:spLocks/>
          </p:cNvSpPr>
          <p:nvPr/>
        </p:nvSpPr>
        <p:spPr bwMode="auto">
          <a:xfrm>
            <a:off x="4643438" y="1466851"/>
            <a:ext cx="539750" cy="261938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594"/>
              </a:cxn>
            </a:cxnLst>
            <a:rect l="0" t="0" r="r" b="b"/>
            <a:pathLst>
              <a:path w="1470" h="594">
                <a:moveTo>
                  <a:pt x="1470" y="0"/>
                </a:moveTo>
                <a:lnTo>
                  <a:pt x="0" y="0"/>
                </a:lnTo>
                <a:lnTo>
                  <a:pt x="0" y="594"/>
                </a:lnTo>
              </a:path>
            </a:pathLst>
          </a:custGeom>
          <a:noFill/>
          <a:ln w="28575" cap="rnd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7" name="Freeform 21"/>
          <p:cNvSpPr>
            <a:spLocks/>
          </p:cNvSpPr>
          <p:nvPr/>
        </p:nvSpPr>
        <p:spPr bwMode="auto">
          <a:xfrm>
            <a:off x="4643438" y="6077109"/>
            <a:ext cx="539750" cy="263525"/>
          </a:xfrm>
          <a:custGeom>
            <a:avLst/>
            <a:gdLst/>
            <a:ahLst/>
            <a:cxnLst>
              <a:cxn ang="0">
                <a:pos x="1470" y="595"/>
              </a:cxn>
              <a:cxn ang="0">
                <a:pos x="0" y="595"/>
              </a:cxn>
              <a:cxn ang="0">
                <a:pos x="0" y="0"/>
              </a:cxn>
            </a:cxnLst>
            <a:rect l="0" t="0" r="r" b="b"/>
            <a:pathLst>
              <a:path w="1470" h="595">
                <a:moveTo>
                  <a:pt x="1470" y="595"/>
                </a:moveTo>
                <a:lnTo>
                  <a:pt x="0" y="595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8" name="Freeform 22"/>
          <p:cNvSpPr>
            <a:spLocks/>
          </p:cNvSpPr>
          <p:nvPr/>
        </p:nvSpPr>
        <p:spPr bwMode="auto">
          <a:xfrm>
            <a:off x="3021013" y="3029109"/>
            <a:ext cx="2162175" cy="687388"/>
          </a:xfrm>
          <a:custGeom>
            <a:avLst/>
            <a:gdLst/>
            <a:ahLst/>
            <a:cxnLst>
              <a:cxn ang="0">
                <a:pos x="5880" y="1560"/>
              </a:cxn>
              <a:cxn ang="0">
                <a:pos x="0" y="1560"/>
              </a:cxn>
              <a:cxn ang="0">
                <a:pos x="0" y="0"/>
              </a:cxn>
            </a:cxnLst>
            <a:rect l="0" t="0" r="r" b="b"/>
            <a:pathLst>
              <a:path w="5880" h="1560">
                <a:moveTo>
                  <a:pt x="5880" y="1560"/>
                </a:moveTo>
                <a:lnTo>
                  <a:pt x="0" y="1560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39" name="Freeform 23"/>
          <p:cNvSpPr>
            <a:spLocks/>
          </p:cNvSpPr>
          <p:nvPr/>
        </p:nvSpPr>
        <p:spPr bwMode="auto">
          <a:xfrm>
            <a:off x="3560763" y="2340134"/>
            <a:ext cx="630237" cy="590550"/>
          </a:xfrm>
          <a:custGeom>
            <a:avLst/>
            <a:gdLst/>
            <a:ahLst/>
            <a:cxnLst>
              <a:cxn ang="0">
                <a:pos x="2940" y="1336"/>
              </a:cxn>
              <a:cxn ang="0">
                <a:pos x="0" y="1336"/>
              </a:cxn>
              <a:cxn ang="0">
                <a:pos x="0" y="0"/>
              </a:cxn>
            </a:cxnLst>
            <a:rect l="0" t="0" r="r" b="b"/>
            <a:pathLst>
              <a:path w="2940" h="1336">
                <a:moveTo>
                  <a:pt x="2940" y="1336"/>
                </a:moveTo>
                <a:lnTo>
                  <a:pt x="0" y="1336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40" name="Freeform 24"/>
          <p:cNvSpPr>
            <a:spLocks/>
          </p:cNvSpPr>
          <p:nvPr/>
        </p:nvSpPr>
        <p:spPr bwMode="auto">
          <a:xfrm>
            <a:off x="3560763" y="5488147"/>
            <a:ext cx="1082675" cy="588963"/>
          </a:xfrm>
          <a:custGeom>
            <a:avLst/>
            <a:gdLst/>
            <a:ahLst/>
            <a:cxnLst>
              <a:cxn ang="0">
                <a:pos x="2940" y="1336"/>
              </a:cxn>
              <a:cxn ang="0">
                <a:pos x="0" y="1336"/>
              </a:cxn>
              <a:cxn ang="0">
                <a:pos x="0" y="0"/>
              </a:cxn>
            </a:cxnLst>
            <a:rect l="0" t="0" r="r" b="b"/>
            <a:pathLst>
              <a:path w="2940" h="1336">
                <a:moveTo>
                  <a:pt x="2940" y="1336"/>
                </a:moveTo>
                <a:lnTo>
                  <a:pt x="0" y="1336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41" name="Freeform 25"/>
          <p:cNvSpPr>
            <a:spLocks/>
          </p:cNvSpPr>
          <p:nvPr/>
        </p:nvSpPr>
        <p:spPr bwMode="auto">
          <a:xfrm>
            <a:off x="4643438" y="1728788"/>
            <a:ext cx="539750" cy="263525"/>
          </a:xfrm>
          <a:custGeom>
            <a:avLst/>
            <a:gdLst/>
            <a:ahLst/>
            <a:cxnLst>
              <a:cxn ang="0">
                <a:pos x="1470" y="594"/>
              </a:cxn>
              <a:cxn ang="0">
                <a:pos x="0" y="594"/>
              </a:cxn>
              <a:cxn ang="0">
                <a:pos x="0" y="0"/>
              </a:cxn>
            </a:cxnLst>
            <a:rect l="0" t="0" r="r" b="b"/>
            <a:pathLst>
              <a:path w="1470" h="594">
                <a:moveTo>
                  <a:pt x="1470" y="594"/>
                </a:moveTo>
                <a:lnTo>
                  <a:pt x="0" y="594"/>
                </a:lnTo>
                <a:lnTo>
                  <a:pt x="0" y="0"/>
                </a:lnTo>
              </a:path>
            </a:pathLst>
          </a:custGeom>
          <a:noFill/>
          <a:ln w="28575" cap="rnd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242" name="Rectangle 26"/>
          <p:cNvSpPr>
            <a:spLocks noChangeArrowheads="1"/>
          </p:cNvSpPr>
          <p:nvPr/>
        </p:nvSpPr>
        <p:spPr bwMode="auto">
          <a:xfrm>
            <a:off x="5219700" y="4138613"/>
            <a:ext cx="11397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Megaloptera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43" name="Rectangle 27"/>
          <p:cNvSpPr>
            <a:spLocks noChangeArrowheads="1"/>
          </p:cNvSpPr>
          <p:nvPr/>
        </p:nvSpPr>
        <p:spPr bwMode="auto">
          <a:xfrm>
            <a:off x="5219700" y="2344579"/>
            <a:ext cx="6604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Diptera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44" name="Rectangle 28"/>
          <p:cNvSpPr>
            <a:spLocks noChangeArrowheads="1"/>
          </p:cNvSpPr>
          <p:nvPr/>
        </p:nvSpPr>
        <p:spPr bwMode="auto">
          <a:xfrm>
            <a:off x="5219700" y="2733517"/>
            <a:ext cx="9698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Mecoptera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45" name="Rectangle 29"/>
          <p:cNvSpPr>
            <a:spLocks noChangeArrowheads="1"/>
          </p:cNvSpPr>
          <p:nvPr/>
        </p:nvSpPr>
        <p:spPr bwMode="auto">
          <a:xfrm>
            <a:off x="5219700" y="3258979"/>
            <a:ext cx="121828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Siphonaptera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46" name="Rectangle 30"/>
          <p:cNvSpPr>
            <a:spLocks noChangeArrowheads="1"/>
          </p:cNvSpPr>
          <p:nvPr/>
        </p:nvSpPr>
        <p:spPr bwMode="auto">
          <a:xfrm>
            <a:off x="5219700" y="4662488"/>
            <a:ext cx="102592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Neuroptera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47" name="Rectangle 31"/>
          <p:cNvSpPr>
            <a:spLocks noChangeArrowheads="1"/>
          </p:cNvSpPr>
          <p:nvPr/>
        </p:nvSpPr>
        <p:spPr bwMode="auto">
          <a:xfrm>
            <a:off x="5219700" y="5711825"/>
            <a:ext cx="100187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Coleoptera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48" name="Rectangle 32"/>
          <p:cNvSpPr>
            <a:spLocks noChangeArrowheads="1"/>
          </p:cNvSpPr>
          <p:nvPr/>
        </p:nvSpPr>
        <p:spPr bwMode="auto">
          <a:xfrm>
            <a:off x="5219700" y="1363504"/>
            <a:ext cx="102951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Trichoptera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49" name="Rectangle 33"/>
          <p:cNvSpPr>
            <a:spLocks noChangeArrowheads="1"/>
          </p:cNvSpPr>
          <p:nvPr/>
        </p:nvSpPr>
        <p:spPr bwMode="auto">
          <a:xfrm>
            <a:off x="5219700" y="6237288"/>
            <a:ext cx="11060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Strepsiptera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50" name="Rectangle 34"/>
          <p:cNvSpPr>
            <a:spLocks noChangeArrowheads="1"/>
          </p:cNvSpPr>
          <p:nvPr/>
        </p:nvSpPr>
        <p:spPr bwMode="auto">
          <a:xfrm>
            <a:off x="5219700" y="3613150"/>
            <a:ext cx="123110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Hymenoptera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51" name="Rectangle 35"/>
          <p:cNvSpPr>
            <a:spLocks noChangeArrowheads="1"/>
          </p:cNvSpPr>
          <p:nvPr/>
        </p:nvSpPr>
        <p:spPr bwMode="auto">
          <a:xfrm>
            <a:off x="5219700" y="5187950"/>
            <a:ext cx="12743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Raphidioptera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5252" name="Rectangle 36"/>
          <p:cNvSpPr>
            <a:spLocks noChangeArrowheads="1"/>
          </p:cNvSpPr>
          <p:nvPr/>
        </p:nvSpPr>
        <p:spPr bwMode="auto">
          <a:xfrm>
            <a:off x="5219700" y="1887379"/>
            <a:ext cx="108202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ansserif" charset="0"/>
              </a:rPr>
              <a:t>Lepidoptera</a:t>
            </a:r>
            <a:endParaRPr kumimoji="0" lang="en-US" sz="5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4344" y="3932178"/>
            <a:ext cx="1690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/>
              <a:t>Holometabolan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Ancestor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6781800" y="997109"/>
            <a:ext cx="76200" cy="76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010400" y="1161177"/>
            <a:ext cx="2043893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Amphiesmenoptera</a:t>
            </a:r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6781800" y="2286000"/>
            <a:ext cx="76200" cy="1219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7010400" y="2819400"/>
            <a:ext cx="129349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Antliophora</a:t>
            </a: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2743200" y="2749709"/>
            <a:ext cx="76200" cy="5334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609600" y="2020669"/>
            <a:ext cx="2044149" cy="646331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MECOPTERIDA</a:t>
            </a:r>
          </a:p>
          <a:p>
            <a:r>
              <a:rPr lang="en-US" dirty="0" smtClean="0"/>
              <a:t>(“</a:t>
            </a:r>
            <a:r>
              <a:rPr lang="en-US" dirty="0" err="1" smtClean="0"/>
              <a:t>panorpoid</a:t>
            </a:r>
            <a:r>
              <a:rPr lang="en-US" dirty="0" smtClean="0"/>
              <a:t>” </a:t>
            </a:r>
            <a:r>
              <a:rPr lang="en-US" dirty="0" err="1" smtClean="0"/>
              <a:t>clade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7" name="Freeform 16"/>
          <p:cNvSpPr>
            <a:spLocks/>
          </p:cNvSpPr>
          <p:nvPr/>
        </p:nvSpPr>
        <p:spPr bwMode="auto">
          <a:xfrm>
            <a:off x="4191000" y="2481262"/>
            <a:ext cx="990600" cy="719138"/>
          </a:xfrm>
          <a:custGeom>
            <a:avLst/>
            <a:gdLst/>
            <a:ahLst/>
            <a:cxnLst>
              <a:cxn ang="0">
                <a:pos x="1470" y="0"/>
              </a:cxn>
              <a:cxn ang="0">
                <a:pos x="0" y="0"/>
              </a:cxn>
              <a:cxn ang="0">
                <a:pos x="0" y="593"/>
              </a:cxn>
            </a:cxnLst>
            <a:rect l="0" t="0" r="r" b="b"/>
            <a:pathLst>
              <a:path w="1470" h="593">
                <a:moveTo>
                  <a:pt x="1470" y="0"/>
                </a:moveTo>
                <a:lnTo>
                  <a:pt x="0" y="0"/>
                </a:lnTo>
                <a:lnTo>
                  <a:pt x="0" y="593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7"/>
          <p:cNvSpPr>
            <a:spLocks/>
          </p:cNvSpPr>
          <p:nvPr/>
        </p:nvSpPr>
        <p:spPr bwMode="auto">
          <a:xfrm>
            <a:off x="4184650" y="2938462"/>
            <a:ext cx="463550" cy="261938"/>
          </a:xfrm>
          <a:custGeom>
            <a:avLst/>
            <a:gdLst/>
            <a:ahLst/>
            <a:cxnLst>
              <a:cxn ang="0">
                <a:pos x="1470" y="594"/>
              </a:cxn>
              <a:cxn ang="0">
                <a:pos x="0" y="594"/>
              </a:cxn>
              <a:cxn ang="0">
                <a:pos x="0" y="0"/>
              </a:cxn>
            </a:cxnLst>
            <a:rect l="0" t="0" r="r" b="b"/>
            <a:pathLst>
              <a:path w="1470" h="594">
                <a:moveTo>
                  <a:pt x="1470" y="594"/>
                </a:moveTo>
                <a:lnTo>
                  <a:pt x="0" y="594"/>
                </a:lnTo>
                <a:lnTo>
                  <a:pt x="0" y="0"/>
                </a:lnTo>
              </a:path>
            </a:pathLst>
          </a:custGeom>
          <a:noFill/>
          <a:ln w="7938" cap="rnd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8" name="Picture 6" descr="http://t3.gstatic.com/images?q=tbn:ANd9GcQuOKgDhPeAeUN-wWbKHx_s2cFAWjqUTTnbNc_R4UGZ6MNxvYcDwoGbwAG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124200"/>
            <a:ext cx="1861644" cy="1981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Trichoptera</a:t>
            </a:r>
            <a:r>
              <a:rPr lang="en-US" dirty="0" smtClean="0"/>
              <a:t> – the </a:t>
            </a:r>
            <a:r>
              <a:rPr lang="en-US" dirty="0" err="1" smtClean="0"/>
              <a:t>caddisflies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2672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Fine hairs (rather than scales) on wings</a:t>
            </a:r>
          </a:p>
          <a:p>
            <a:r>
              <a:rPr lang="en-US" dirty="0" smtClean="0"/>
              <a:t>Wings with </a:t>
            </a:r>
            <a:r>
              <a:rPr lang="en-US" dirty="0" err="1" smtClean="0"/>
              <a:t>homoneurous</a:t>
            </a:r>
            <a:r>
              <a:rPr lang="en-US" dirty="0" smtClean="0"/>
              <a:t> venation</a:t>
            </a:r>
          </a:p>
          <a:p>
            <a:r>
              <a:rPr lang="en-US" dirty="0" err="1" smtClean="0"/>
              <a:t>Mandibulate</a:t>
            </a:r>
            <a:r>
              <a:rPr lang="en-US" dirty="0" smtClean="0"/>
              <a:t> mouthparts</a:t>
            </a:r>
          </a:p>
          <a:p>
            <a:r>
              <a:rPr lang="en-US" dirty="0" smtClean="0"/>
              <a:t>Simple reproductive track in female</a:t>
            </a:r>
          </a:p>
          <a:p>
            <a:r>
              <a:rPr lang="en-US" dirty="0" smtClean="0"/>
              <a:t>Larvae aquatic and </a:t>
            </a:r>
          </a:p>
          <a:p>
            <a:pPr>
              <a:buNone/>
            </a:pPr>
            <a:r>
              <a:rPr lang="en-US" dirty="0" smtClean="0"/>
              <a:t>	usually case-making</a:t>
            </a:r>
            <a:endParaRPr lang="en-US" dirty="0"/>
          </a:p>
        </p:txBody>
      </p:sp>
      <p:pic>
        <p:nvPicPr>
          <p:cNvPr id="100354" name="Picture 2" descr="http://www.flyfishersrepublic.com/entomology/trichoptera/trichoptera-cadd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371600"/>
            <a:ext cx="2514600" cy="1702469"/>
          </a:xfrm>
          <a:prstGeom prst="rect">
            <a:avLst/>
          </a:prstGeom>
          <a:noFill/>
        </p:spPr>
      </p:pic>
      <p:pic>
        <p:nvPicPr>
          <p:cNvPr id="100356" name="Picture 4" descr="http://farm6.static.flickr.com/5253/5474053267_497ecd3a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3352800"/>
            <a:ext cx="1879600" cy="1409700"/>
          </a:xfrm>
          <a:prstGeom prst="rect">
            <a:avLst/>
          </a:prstGeom>
          <a:noFill/>
        </p:spPr>
      </p:pic>
      <p:pic>
        <p:nvPicPr>
          <p:cNvPr id="102404" name="Picture 4" descr="http://www.flyfishersrepublic.com/entomology/trichoptera/c-caddi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46134" y="5257800"/>
            <a:ext cx="2116666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382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Lepidoptera – butterflies and moths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40386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Scales on </a:t>
            </a:r>
            <a:r>
              <a:rPr lang="en-US" dirty="0" smtClean="0"/>
              <a:t>wings</a:t>
            </a:r>
            <a:endParaRPr lang="en-US" dirty="0" smtClean="0"/>
          </a:p>
          <a:p>
            <a:r>
              <a:rPr lang="en-US" dirty="0" err="1" smtClean="0"/>
              <a:t>Heteroneurous</a:t>
            </a:r>
            <a:r>
              <a:rPr lang="en-US" dirty="0" smtClean="0"/>
              <a:t> venation</a:t>
            </a:r>
            <a:endParaRPr lang="en-US" dirty="0" smtClean="0"/>
          </a:p>
          <a:p>
            <a:r>
              <a:rPr lang="en-US" dirty="0" smtClean="0"/>
              <a:t>Sucking mouthparts</a:t>
            </a:r>
            <a:endParaRPr lang="en-US" dirty="0" smtClean="0"/>
          </a:p>
          <a:p>
            <a:r>
              <a:rPr lang="en-US" dirty="0" err="1" smtClean="0"/>
              <a:t>Ditrysian</a:t>
            </a:r>
            <a:r>
              <a:rPr lang="en-US" dirty="0" smtClean="0"/>
              <a:t> reproductive </a:t>
            </a:r>
            <a:r>
              <a:rPr lang="en-US" dirty="0" smtClean="0"/>
              <a:t>track in female</a:t>
            </a:r>
          </a:p>
          <a:p>
            <a:r>
              <a:rPr lang="en-US" dirty="0" smtClean="0"/>
              <a:t>Larvae usually terrestrial with crochets on abdominal </a:t>
            </a:r>
            <a:r>
              <a:rPr lang="en-US" dirty="0" err="1" smtClean="0"/>
              <a:t>prolegs</a:t>
            </a:r>
            <a:endParaRPr lang="en-US" dirty="0" smtClean="0"/>
          </a:p>
          <a:p>
            <a:r>
              <a:rPr lang="en-US" dirty="0" smtClean="0"/>
              <a:t>Epiphysis on foreleg</a:t>
            </a:r>
            <a:r>
              <a:rPr lang="en-US" dirty="0"/>
              <a:t> </a:t>
            </a:r>
            <a:r>
              <a:rPr lang="en-US" dirty="0" smtClean="0"/>
              <a:t>of </a:t>
            </a:r>
            <a:r>
              <a:rPr lang="en-US" dirty="0" smtClean="0"/>
              <a:t>adults</a:t>
            </a:r>
            <a:endParaRPr lang="en-US" dirty="0" smtClean="0"/>
          </a:p>
        </p:txBody>
      </p:sp>
      <p:pic>
        <p:nvPicPr>
          <p:cNvPr id="130050" name="Picture 2" descr="http://itp.lucidcentral.org/id/pbw/crochets_files/shapeimage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3304129"/>
            <a:ext cx="1947131" cy="1648871"/>
          </a:xfrm>
          <a:prstGeom prst="rect">
            <a:avLst/>
          </a:prstGeom>
          <a:noFill/>
        </p:spPr>
      </p:pic>
      <p:pic>
        <p:nvPicPr>
          <p:cNvPr id="130052" name="Picture 4" descr="http://www.sciencelearn.org.nz/var/sciencelearn/storage/images/science-stories/butterflies/sci-media/images/butterfly-wings-are-covered-with-scales/238598-1-eng-NZ/Butterfly-wings-are-covered-with-scales_full_size_landscap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1540" y="1447800"/>
            <a:ext cx="2402660" cy="1600200"/>
          </a:xfrm>
          <a:prstGeom prst="rect">
            <a:avLst/>
          </a:prstGeom>
          <a:noFill/>
        </p:spPr>
      </p:pic>
      <p:pic>
        <p:nvPicPr>
          <p:cNvPr id="100354" name="Picture 2" descr="http://nature.berkeley.edu/upmc/insects/images/Lepidoptera/leplarv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3529074"/>
            <a:ext cx="2558668" cy="119532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 rot="14554209">
            <a:off x="4805110" y="4253431"/>
            <a:ext cx="420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/>
              <a:t>↓</a:t>
            </a:r>
            <a:endParaRPr lang="en-US" sz="6000" dirty="0"/>
          </a:p>
        </p:txBody>
      </p:sp>
      <p:grpSp>
        <p:nvGrpSpPr>
          <p:cNvPr id="10" name="Group 6"/>
          <p:cNvGrpSpPr/>
          <p:nvPr/>
        </p:nvGrpSpPr>
        <p:grpSpPr>
          <a:xfrm>
            <a:off x="4419600" y="4708418"/>
            <a:ext cx="3200399" cy="1692382"/>
            <a:chOff x="4209474" y="2752436"/>
            <a:chExt cx="4648199" cy="3114963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4209474" y="4286728"/>
              <a:ext cx="4193310" cy="1580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Rectangle 12"/>
            <p:cNvSpPr/>
            <p:nvPr/>
          </p:nvSpPr>
          <p:spPr>
            <a:xfrm>
              <a:off x="8183418" y="2752436"/>
              <a:ext cx="674255" cy="6765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1356</TotalTime>
  <Words>1097</Words>
  <Application>Microsoft Office PowerPoint</Application>
  <PresentationFormat>On-screen Show (4:3)</PresentationFormat>
  <Paragraphs>294</Paragraphs>
  <Slides>57</Slides>
  <Notes>56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Flow</vt:lpstr>
      <vt:lpstr>AN INTRODUCTION TO MICROLEPIDOPTERA: Phylogeny, Classification,  Diversity, and Morphology (gag me with a spoon) </vt:lpstr>
      <vt:lpstr>General Remarks</vt:lpstr>
      <vt:lpstr>Overview of Presentation</vt:lpstr>
      <vt:lpstr>Kristensen 1998 Handbook of Zoology</vt:lpstr>
      <vt:lpstr>Slide 5</vt:lpstr>
      <vt:lpstr>70% of the species diversity 25% of the familial diversity</vt:lpstr>
      <vt:lpstr>Ordinal Phylogeny:  Holometabola</vt:lpstr>
      <vt:lpstr>Trichoptera – the caddisflies</vt:lpstr>
      <vt:lpstr>Lepidoptera – butterflies and moths</vt:lpstr>
      <vt:lpstr>Slide 10</vt:lpstr>
      <vt:lpstr>Micropterigidae (Zeugloptera)</vt:lpstr>
      <vt:lpstr>Micropterigidae (Zeugloptera)</vt:lpstr>
      <vt:lpstr>Micropterigidae (Zeugloptera)</vt:lpstr>
      <vt:lpstr>Micropterigidae (Zeugloptera)</vt:lpstr>
      <vt:lpstr>Micropterigidae (Zeugloptera)</vt:lpstr>
      <vt:lpstr>Slide 16</vt:lpstr>
      <vt:lpstr>Eriocraniidae (Glossata)</vt:lpstr>
      <vt:lpstr>Eriocraniidae (Glossata)</vt:lpstr>
      <vt:lpstr>Eriocraniidae (Glossata)</vt:lpstr>
      <vt:lpstr>Eriocraniidae (Glossata)</vt:lpstr>
      <vt:lpstr>Slide 21</vt:lpstr>
      <vt:lpstr>Hepialoidea (Exoporia)</vt:lpstr>
      <vt:lpstr>Hepialoidea (Exoporia)</vt:lpstr>
      <vt:lpstr>Hepialoidea (Exoporia)</vt:lpstr>
      <vt:lpstr>Hepialoidea (Exoporia)</vt:lpstr>
      <vt:lpstr>Slide 26</vt:lpstr>
      <vt:lpstr>Incurvarioidea (Heteroneura - Monotrysia)</vt:lpstr>
      <vt:lpstr>Slide 28</vt:lpstr>
      <vt:lpstr>Incurvarioidea (Heteroneura - Monotrysia)</vt:lpstr>
      <vt:lpstr>Incurvarioidea (Heteroneura - Monotrysia)</vt:lpstr>
      <vt:lpstr>Incurvariidae – yucca moths</vt:lpstr>
      <vt:lpstr>Slide 32</vt:lpstr>
      <vt:lpstr>Tineiodea (Heteroneura - Ditrysia)</vt:lpstr>
      <vt:lpstr>Tineiodea (Heteroneura - Ditrysia)</vt:lpstr>
      <vt:lpstr>Tineiodea (Heteroneura - Ditrysia)</vt:lpstr>
      <vt:lpstr>Tineiodea (Heteroneura - Ditrysia)</vt:lpstr>
      <vt:lpstr>Slide 37</vt:lpstr>
      <vt:lpstr>Gracillarioidea (Heteroneura - Ditrysia)</vt:lpstr>
      <vt:lpstr>Slide 39</vt:lpstr>
      <vt:lpstr>Yponomeutoidea (Heteroneura - Ditrysia)</vt:lpstr>
      <vt:lpstr>Yponomeutoidea (Heteroneura - Ditrysia)</vt:lpstr>
      <vt:lpstr>Slide 42</vt:lpstr>
      <vt:lpstr>Gelechioidea (Heteroneura - Apoditrysia)</vt:lpstr>
      <vt:lpstr>Gelechioidea (Heteroneura - Apoditrysia)</vt:lpstr>
      <vt:lpstr>Slide 45</vt:lpstr>
      <vt:lpstr>Cossoidea (Heteroneura - Apoditrysia)</vt:lpstr>
      <vt:lpstr>Cossoidea (Heteroneura - Apoditrysia)</vt:lpstr>
      <vt:lpstr>Slide 48</vt:lpstr>
      <vt:lpstr>Tortricoidea (Apoditrysia)</vt:lpstr>
      <vt:lpstr>Tortricoidea (Apoditrysia)</vt:lpstr>
      <vt:lpstr>Slide 51</vt:lpstr>
      <vt:lpstr>Zygaenoidea (Apoditrysia)</vt:lpstr>
      <vt:lpstr>Zygaenoidea (Apoditrysia)</vt:lpstr>
      <vt:lpstr>Slide 54</vt:lpstr>
      <vt:lpstr>Pterophoroidea (Apoditrysia)</vt:lpstr>
      <vt:lpstr>Pterophoridea (Apoditrysia)</vt:lpstr>
      <vt:lpstr>70% of the species diversity 25% of the familial diversity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INTRODUCTION TO MICROLEPIDOPTERA</dc:title>
  <dc:creator> </dc:creator>
  <cp:lastModifiedBy>John Brown</cp:lastModifiedBy>
  <cp:revision>154</cp:revision>
  <dcterms:created xsi:type="dcterms:W3CDTF">2010-07-20T00:53:21Z</dcterms:created>
  <dcterms:modified xsi:type="dcterms:W3CDTF">2012-08-16T03:44:58Z</dcterms:modified>
</cp:coreProperties>
</file>